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2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71" r:id="rId14"/>
    <p:sldId id="272" r:id="rId15"/>
    <p:sldId id="274" r:id="rId16"/>
    <p:sldId id="275" r:id="rId17"/>
    <p:sldId id="284" r:id="rId18"/>
    <p:sldId id="279" r:id="rId19"/>
    <p:sldId id="280" r:id="rId20"/>
    <p:sldId id="281" r:id="rId21"/>
    <p:sldId id="285" r:id="rId22"/>
    <p:sldId id="283" r:id="rId23"/>
  </p:sldIdLst>
  <p:sldSz cx="12192000" cy="6858000"/>
  <p:notesSz cx="6858000" cy="9144000"/>
  <p:embeddedFontLst>
    <p:embeddedFont>
      <p:font typeface="맑은 고딕" panose="020B0503020000020004" pitchFamily="34" charset="-127"/>
      <p:regular r:id="rId25"/>
      <p:bold r:id="rId26"/>
    </p:embeddedFont>
    <p:embeddedFont>
      <p:font typeface="맑은 고딕" panose="020B0503020000020004" pitchFamily="34" charset="-127"/>
      <p:regular r:id="rId25"/>
      <p:bold r:id="rId26"/>
    </p:embeddedFont>
    <p:embeddedFont>
      <p:font typeface="a옛날사진관2" panose="020F0502020204030204" pitchFamily="34" charset="0"/>
      <p:regular r:id="rId27"/>
      <p:bold r:id="rId28"/>
      <p:italic r:id="rId29"/>
      <p:bold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NEXON Lv2 Gothic" pitchFamily="2" charset="-127"/>
      <p:regular r:id="rId35"/>
    </p:embeddedFont>
    <p:embeddedFont>
      <p:font typeface="NEXON Lv2 Gothic Bold" pitchFamily="2" charset="-127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00"/>
    <a:srgbClr val="80CAC7"/>
    <a:srgbClr val="5B9BD5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DF277D2-6A03-4511-99A4-2757BD6EE7AF}">
  <a:tblStyle styleId="{7DF277D2-6A03-4511-99A4-2757BD6EE7A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30315814-D3B4-4E21-BDCB-81CA0CDF8708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5671B4D2-516B-4E03-A45D-B5B212E211AD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25" autoAdjust="0"/>
    <p:restoredTop sz="71497" autoAdjust="0"/>
  </p:normalViewPr>
  <p:slideViewPr>
    <p:cSldViewPr snapToGrid="0" snapToObjects="1">
      <p:cViewPr varScale="1">
        <p:scale>
          <a:sx n="89" d="100"/>
          <a:sy n="89" d="100"/>
        </p:scale>
        <p:origin x="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/>
              <a:t>안녕하세요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/>
              <a:t>저희는 </a:t>
            </a:r>
            <a:r>
              <a:rPr lang="ko-KR" dirty="0" err="1"/>
              <a:t>원격수업</a:t>
            </a:r>
            <a:r>
              <a:rPr lang="ko-KR" dirty="0"/>
              <a:t> 지원 </a:t>
            </a:r>
            <a:r>
              <a:rPr lang="ko-KR" dirty="0" err="1"/>
              <a:t>챗봇</a:t>
            </a:r>
            <a:r>
              <a:rPr lang="ko-KR" dirty="0"/>
              <a:t> </a:t>
            </a:r>
            <a:r>
              <a:rPr lang="ko-KR" altLang="en-US" dirty="0"/>
              <a:t>서비스 </a:t>
            </a:r>
            <a:r>
              <a:rPr lang="ko-KR" dirty="0"/>
              <a:t>프로젝트를 진행하고 있는 익명의 냥고양이 팀입니다.</a:t>
            </a:r>
            <a:endParaRPr dirty="0"/>
          </a:p>
        </p:txBody>
      </p:sp>
      <p:sp>
        <p:nvSpPr>
          <p:cNvPr id="24" name="Google Shape;2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b52d54455_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solidFill>
                  <a:schemeClr val="dk1"/>
                </a:solidFill>
              </a:rPr>
              <a:t>다음은 아키텍처 구성도입니다</a:t>
            </a:r>
            <a:r>
              <a:rPr lang="en-US" altLang="ko-KR" dirty="0">
                <a:solidFill>
                  <a:schemeClr val="dk1"/>
                </a:solidFill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Moodle</a:t>
            </a:r>
            <a:r>
              <a:rPr lang="ko-KR" altLang="en-US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플랫폼으로 개발된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동국대학교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IDE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와 연동하여 사용할 수 있도록 같은 형태의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DB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를 사용하였습니다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Django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로 웹페이지를 개발하였고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이를 통해 </a:t>
            </a:r>
            <a:r>
              <a:rPr lang="en-US" altLang="ko-KR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Dialogflow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ko-KR" altLang="en-US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챗봇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서비스를 제공하였습니다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</p:txBody>
      </p:sp>
      <p:sp>
        <p:nvSpPr>
          <p:cNvPr id="139" name="Google Shape;139;gab52d54455_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b52d54455_3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/>
              <a:t>구현 세부 기능에 대해서 </a:t>
            </a:r>
            <a:r>
              <a:rPr lang="ko-KR" altLang="en-US" sz="1100" dirty="0" err="1"/>
              <a:t>설명드리겠습니다</a:t>
            </a:r>
            <a:r>
              <a:rPr lang="en-US" altLang="ko-KR" sz="1100" dirty="0"/>
              <a:t>.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미해결 문제 게시판을 통한 </a:t>
            </a:r>
            <a:r>
              <a:rPr lang="ko-KR" altLang="en-US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챗봇의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점진적 학습입니다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11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챗봇이</a:t>
            </a:r>
            <a:r>
              <a:rPr lang="ko-KR" altLang="en-US" sz="11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제대로 답변하지 못하는 경우</a:t>
            </a:r>
            <a:r>
              <a:rPr lang="en-US" altLang="ko-KR" sz="11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sz="11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미해결 질문 게시판으로 이동할 수 있는 </a:t>
            </a:r>
            <a:r>
              <a:rPr lang="en-US" altLang="ko-KR" sz="11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url</a:t>
            </a:r>
            <a:r>
              <a:rPr lang="ko-KR" altLang="en-US" sz="11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을 제공합니다</a:t>
            </a:r>
            <a:r>
              <a:rPr lang="en-US" altLang="ko-KR" sz="11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11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사용자가 이를 클릭하여 질문을 등록하고</a:t>
            </a:r>
            <a:r>
              <a:rPr lang="en-US" altLang="ko-KR" sz="11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관리자가 답변을 등록하면 </a:t>
            </a:r>
            <a:r>
              <a:rPr lang="ko-KR" altLang="en-US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챗봇이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이를 학습하게 됩니다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Konlpy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의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morphs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함수로 질문의 형태소를 분석하여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entity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를 설정하고 이를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training phrase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로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답변을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response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로 하여 학습합니다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이를 통해 추후 유사한 질문에 대한 답변을 제공할 수 있게 됩니다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</p:txBody>
      </p:sp>
      <p:sp>
        <p:nvSpPr>
          <p:cNvPr id="179" name="Google Shape;179;gab52d54455_3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b52d54455_3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이는 미해결 질문과 그 답을 학습하여 후에 유사한 질문에 답변을 제공하는 것을 보여주는 예시입니다</a:t>
            </a:r>
            <a:r>
              <a:rPr lang="en-US" altLang="ko-KR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 </a:t>
            </a:r>
            <a:r>
              <a:rPr lang="en-US" altLang="ko-KR" sz="10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Dialogflow</a:t>
            </a:r>
            <a:r>
              <a:rPr lang="ko-KR" altLang="en-US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에 엔티티가 설정된 인텐트가 추가된 것을 확인할 수 있습니다</a:t>
            </a:r>
            <a:r>
              <a:rPr lang="en-US" altLang="ko-KR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ko-KR" altLang="en-US" sz="10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91" name="Google Shape;191;gab52d54455_3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b52d54455_3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다음은 답변 불가능한 질문에 대한 키워드 파악 및 교재 페이지 매핑 기능입니다</a:t>
            </a:r>
            <a:r>
              <a:rPr lang="en-US" altLang="ko-KR" sz="12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챗봇이</a:t>
            </a:r>
            <a:r>
              <a:rPr lang="ko-KR" altLang="en-US" sz="12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답변할 수 없는 질문을 받게 되면</a:t>
            </a:r>
            <a:r>
              <a:rPr lang="en-US" altLang="ko-KR" sz="12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sz="12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형태소 단위로 분석하여 키워드를 파악하고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해당 키워드가 데이터베이스에 존재하면 </a:t>
            </a:r>
            <a:r>
              <a:rPr lang="en-US" altLang="ko-KR" sz="12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page</a:t>
            </a:r>
            <a:r>
              <a:rPr lang="ko-KR" altLang="en-US" sz="12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컬럼을 읽어와 사용자가 해당 페이지를 참고할 수 있도록 해주는 기능입니다</a:t>
            </a:r>
            <a:r>
              <a:rPr lang="en-US" altLang="ko-KR" sz="12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  <a:endParaRPr lang="ko-KR" altLang="en-US" sz="12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223" name="Google Shape;223;gab52d54455_3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b52d54455_3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다음은 각 과목별 사용자 참여도 파악입니다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질문을 통해 참여도를 파악하는 방법은 두가지가 있습니다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사용자의 질문의 인텐트를 파악하여 교과 관련 질문인 경우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자동으로 참여도 점수를 부여하는 방법과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미해결 게시판에 질문을 등록하면 관리자가 이를 판단하여 버튼으로 점수를 부여하는 방식입니다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이렇게 부여한 참여도 점수는 </a:t>
            </a:r>
            <a:r>
              <a:rPr lang="ko-KR" altLang="en-US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질문왕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선정에 사용됩니다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244" name="Google Shape;244;gab52d54455_3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b52d54455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/>
              <a:t>성능 및 기대효과 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271" name="Google Shape;271;gab52d54455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ab52d54455_3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tabLst/>
              <a:defRPr/>
            </a:pPr>
            <a:r>
              <a:rPr lang="ko-KR" altLang="en-US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성능평가는 얼마나 정확하게 질문의 인텐트를 매칭하고 올바른 답변을 제공하는지를 평가 기준으로 설정했습니다</a:t>
            </a:r>
            <a:r>
              <a:rPr lang="en-US" altLang="ko-KR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  <a:endParaRPr lang="ko-KR" altLang="en-US" sz="1000" dirty="0">
              <a:solidFill>
                <a:schemeClr val="dk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marL="0" lvl="0" indent="0" algn="l" rtl="0">
              <a:lnSpc>
                <a:spcPct val="9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ko-KR" altLang="en-US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테스트 </a:t>
            </a:r>
            <a:r>
              <a:rPr lang="ko-KR" altLang="en-US" sz="1000" dirty="0" err="1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챗봇</a:t>
            </a:r>
            <a:r>
              <a:rPr lang="ko-KR" altLang="en-US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모델 </a:t>
            </a:r>
            <a:r>
              <a:rPr lang="en-US" altLang="ko-KR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3</a:t>
            </a:r>
            <a:r>
              <a:rPr lang="ko-KR" altLang="en-US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개를 사용하여 평가했습니다</a:t>
            </a:r>
            <a:r>
              <a:rPr lang="en-US" altLang="ko-KR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  <a:p>
            <a:pPr marL="0" lvl="0" indent="0" algn="l" rtl="0">
              <a:lnSpc>
                <a:spcPct val="9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endParaRPr lang="ko-KR" altLang="en-US" sz="1000" dirty="0">
              <a:solidFill>
                <a:schemeClr val="dk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marL="0" lvl="0" indent="0" algn="l" rtl="0">
              <a:lnSpc>
                <a:spcPct val="9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ko-KR" altLang="en-US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모델 </a:t>
            </a:r>
            <a:r>
              <a:rPr lang="en-US" altLang="ko-KR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1</a:t>
            </a:r>
            <a:r>
              <a:rPr lang="ko-KR" altLang="en-US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은 추가적인 데이터 학습을 하지 않은 성능 평가의 대조군 모델로 </a:t>
            </a:r>
            <a:r>
              <a:rPr lang="en-US" altLang="ko-KR" sz="1000" dirty="0" err="1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dialogflow</a:t>
            </a:r>
            <a:r>
              <a:rPr lang="ko-KR" altLang="en-US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의 기본 기능만 사용하는 </a:t>
            </a:r>
            <a:r>
              <a:rPr lang="ko-KR" altLang="en-US" sz="1000" dirty="0" err="1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챗봇입니다</a:t>
            </a:r>
            <a:r>
              <a:rPr lang="en-US" altLang="ko-KR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모델 </a:t>
            </a:r>
            <a:r>
              <a:rPr lang="en-US" altLang="ko-KR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</a:t>
            </a:r>
            <a:r>
              <a:rPr lang="ko-KR" altLang="en-US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은 </a:t>
            </a:r>
            <a:r>
              <a:rPr lang="en-US" altLang="ko-KR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40</a:t>
            </a:r>
            <a:r>
              <a:rPr lang="ko-KR" altLang="en-US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개의 ‘학습 </a:t>
            </a:r>
            <a:r>
              <a:rPr lang="ko-KR" altLang="en-US" sz="1000" dirty="0" err="1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데이터’를</a:t>
            </a:r>
            <a:r>
              <a:rPr lang="ko-KR" altLang="en-US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intent</a:t>
            </a:r>
            <a:r>
              <a:rPr lang="ko-KR" altLang="en-US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로 추가하여 학습시킨 </a:t>
            </a:r>
            <a:r>
              <a:rPr lang="ko-KR" altLang="en-US" sz="1000" dirty="0" err="1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챗봇입니다</a:t>
            </a:r>
            <a:r>
              <a:rPr lang="en-US" altLang="ko-KR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. </a:t>
            </a:r>
            <a:endParaRPr lang="ko-KR" altLang="en-US" sz="1000" dirty="0">
              <a:solidFill>
                <a:schemeClr val="dk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모델 </a:t>
            </a:r>
            <a:r>
              <a:rPr lang="en-US" altLang="ko-KR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3</a:t>
            </a:r>
            <a:r>
              <a:rPr lang="ko-KR" altLang="en-US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은 모델 </a:t>
            </a:r>
            <a:r>
              <a:rPr lang="en-US" altLang="ko-KR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</a:t>
            </a:r>
            <a:r>
              <a:rPr lang="ko-KR" altLang="en-US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와 같은 학습 데이터에 </a:t>
            </a:r>
            <a:r>
              <a:rPr lang="en-US" altLang="ko-KR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entity</a:t>
            </a:r>
            <a:r>
              <a:rPr lang="ko-KR" altLang="en-US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까지 설정하여 학습시킨 </a:t>
            </a:r>
            <a:r>
              <a:rPr lang="ko-KR" altLang="en-US" sz="1000" dirty="0" err="1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챗봇으로</a:t>
            </a:r>
            <a:r>
              <a:rPr lang="ko-KR" altLang="en-US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본 프로젝트에서 개발한 </a:t>
            </a:r>
            <a:r>
              <a:rPr lang="ko-KR" altLang="en-US" sz="1000" dirty="0" err="1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챗봇</a:t>
            </a:r>
            <a:r>
              <a:rPr lang="ko-KR" altLang="en-US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고박사와 같은 모델입니다</a:t>
            </a:r>
            <a:r>
              <a:rPr lang="en-US" altLang="ko-KR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  <a:endParaRPr lang="ko-KR" altLang="en-US" sz="1000" dirty="0">
              <a:solidFill>
                <a:schemeClr val="dk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marL="0" lvl="0" indent="0" algn="l" rtl="0">
              <a:lnSpc>
                <a:spcPct val="9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endParaRPr lang="ko-KR" altLang="en-US" sz="1000" dirty="0">
              <a:solidFill>
                <a:schemeClr val="dk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marL="0" lvl="0" indent="0" algn="l" rtl="0">
              <a:lnSpc>
                <a:spcPct val="9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ko-KR" altLang="en-US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모델에 ‘학습 </a:t>
            </a:r>
            <a:r>
              <a:rPr lang="ko-KR" altLang="en-US" sz="1000" dirty="0" err="1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데이터’를</a:t>
            </a:r>
            <a:r>
              <a:rPr lang="ko-KR" altLang="en-US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학습시키는 경우는 미해결 질문 게시판에 등록된 질문과 답을 </a:t>
            </a:r>
            <a:r>
              <a:rPr lang="ko-KR" altLang="en-US" sz="1000" dirty="0" err="1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챗봇에</a:t>
            </a:r>
            <a:r>
              <a:rPr lang="ko-KR" altLang="en-US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점진적으로 학습하는 상황을 가정한 것입니다</a:t>
            </a:r>
            <a:r>
              <a:rPr lang="en-US" altLang="ko-KR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  <a:endParaRPr lang="ko-KR" altLang="en-US" sz="1000" dirty="0">
              <a:solidFill>
                <a:schemeClr val="dk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277" name="Google Shape;277;gab52d54455_3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ab52d54455_3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총 </a:t>
            </a:r>
            <a:r>
              <a:rPr lang="en-US" altLang="ko-KR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300</a:t>
            </a:r>
            <a:r>
              <a:rPr lang="ko-KR" altLang="en-US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개의 테스트 데이터 셋으로 답변 정확도를 측정했습니다</a:t>
            </a:r>
            <a:r>
              <a:rPr lang="en-US" altLang="ko-KR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  <a:endParaRPr lang="ko-KR" altLang="en-US" sz="1000" dirty="0">
              <a:solidFill>
                <a:schemeClr val="dk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테스트 데이터 셋은 각 </a:t>
            </a:r>
            <a:r>
              <a:rPr lang="en-US" altLang="ko-KR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100</a:t>
            </a:r>
            <a:r>
              <a:rPr lang="ko-KR" altLang="en-US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개씩 </a:t>
            </a:r>
            <a:r>
              <a:rPr lang="en-US" altLang="ko-KR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3</a:t>
            </a:r>
            <a:r>
              <a:rPr lang="ko-KR" altLang="en-US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개 그룹으로 나뉩니다</a:t>
            </a:r>
            <a:r>
              <a:rPr lang="en-US" altLang="ko-KR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  <a:endParaRPr lang="ko-KR" altLang="en-US" sz="1000" dirty="0">
              <a:solidFill>
                <a:schemeClr val="dk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G1</a:t>
            </a:r>
            <a:r>
              <a:rPr lang="ko-KR" altLang="en-US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은 모델 </a:t>
            </a:r>
            <a:r>
              <a:rPr lang="en-US" altLang="ko-KR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2, 3</a:t>
            </a:r>
            <a:r>
              <a:rPr lang="ko-KR" altLang="en-US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에 미리 학습시킨 질문과 유사한 질문</a:t>
            </a:r>
            <a:r>
              <a:rPr lang="en-US" altLang="ko-KR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,</a:t>
            </a:r>
            <a:endParaRPr lang="ko-KR" altLang="en-US" sz="1000" dirty="0">
              <a:solidFill>
                <a:schemeClr val="dk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G2</a:t>
            </a:r>
            <a:r>
              <a:rPr lang="ko-KR" altLang="en-US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은 어떠한 모델도 학습하지 않은 새로운 질문</a:t>
            </a:r>
            <a:r>
              <a:rPr lang="en-US" altLang="ko-KR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,</a:t>
            </a:r>
            <a:endParaRPr lang="ko-KR" altLang="en-US" sz="1000" dirty="0">
              <a:solidFill>
                <a:schemeClr val="dk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G3</a:t>
            </a:r>
            <a:r>
              <a:rPr lang="ko-KR" altLang="en-US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은 모든 모델에 학습되어 있던 공통 질문과 유사한 질문 그룹입니다</a:t>
            </a:r>
            <a:r>
              <a:rPr lang="en-US" altLang="ko-KR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  <a:endParaRPr lang="ko-KR" altLang="en-US" sz="1000" dirty="0">
              <a:solidFill>
                <a:schemeClr val="dk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ko-KR" altLang="en-US" sz="10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307" name="Google Shape;307;gab52d54455_3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560920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ab52d54455_3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altLang="en-US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다음은 그래프로 나타낸 성능평가 결과 입니다</a:t>
            </a:r>
            <a:r>
              <a:rPr lang="en-US" altLang="ko-KR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  <a:br>
              <a:rPr lang="ko-KR" altLang="en-US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</a:br>
            <a:r>
              <a:rPr lang="ko-KR" altLang="en-US" sz="1000" dirty="0" err="1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대조군인</a:t>
            </a:r>
            <a:r>
              <a:rPr lang="ko-KR" altLang="en-US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G2</a:t>
            </a:r>
            <a:r>
              <a:rPr lang="ko-KR" altLang="en-US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와 </a:t>
            </a:r>
            <a:r>
              <a:rPr lang="en-US" altLang="ko-KR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G3</a:t>
            </a:r>
            <a:r>
              <a:rPr lang="ko-KR" altLang="en-US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에 대해서 모든 모델이 비슷한 정확도를 보였지만 </a:t>
            </a:r>
            <a:r>
              <a:rPr lang="ko-KR" altLang="en-US" sz="1000" dirty="0" err="1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실험군인</a:t>
            </a:r>
            <a:r>
              <a:rPr lang="ko-KR" altLang="en-US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G1</a:t>
            </a:r>
            <a:r>
              <a:rPr lang="ko-KR" altLang="en-US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에서 모델 </a:t>
            </a:r>
            <a:r>
              <a:rPr lang="en-US" altLang="ko-KR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</a:t>
            </a:r>
            <a:r>
              <a:rPr lang="ko-KR" altLang="en-US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와 모델 </a:t>
            </a:r>
            <a:r>
              <a:rPr lang="en-US" altLang="ko-KR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3</a:t>
            </a:r>
            <a:r>
              <a:rPr lang="ko-KR" altLang="en-US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이 훨씬 높은 정확도를 보였습니다</a:t>
            </a:r>
            <a:r>
              <a:rPr lang="en-US" altLang="ko-KR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  <a:endParaRPr lang="ko-KR" altLang="en-US" sz="1000" dirty="0">
              <a:solidFill>
                <a:schemeClr val="dk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1000" dirty="0">
                <a:solidFill>
                  <a:schemeClr val="dk1"/>
                </a:solidFill>
                <a:highlight>
                  <a:schemeClr val="lt1"/>
                </a:highlight>
                <a:latin typeface="a옛날사진관2" panose="02020600000000000000" pitchFamily="18" charset="-127"/>
                <a:ea typeface="a옛날사진관2" panose="02020600000000000000" pitchFamily="18" charset="-127"/>
              </a:rPr>
              <a:t>G1</a:t>
            </a:r>
            <a:r>
              <a:rPr lang="ko-KR" altLang="en-US" sz="1000" dirty="0">
                <a:solidFill>
                  <a:schemeClr val="dk1"/>
                </a:solidFill>
                <a:highlight>
                  <a:schemeClr val="lt1"/>
                </a:highlight>
                <a:latin typeface="a옛날사진관2" panose="02020600000000000000" pitchFamily="18" charset="-127"/>
                <a:ea typeface="a옛날사진관2" panose="02020600000000000000" pitchFamily="18" charset="-127"/>
              </a:rPr>
              <a:t>을 테스트한 결과에서 점진적 학습이 가능한 모델 </a:t>
            </a:r>
            <a:r>
              <a:rPr lang="en-US" altLang="ko-KR" sz="1000" dirty="0">
                <a:solidFill>
                  <a:schemeClr val="dk1"/>
                </a:solidFill>
                <a:highlight>
                  <a:schemeClr val="lt1"/>
                </a:highlight>
                <a:latin typeface="a옛날사진관2" panose="02020600000000000000" pitchFamily="18" charset="-127"/>
                <a:ea typeface="a옛날사진관2" panose="02020600000000000000" pitchFamily="18" charset="-127"/>
              </a:rPr>
              <a:t>2, 3</a:t>
            </a:r>
            <a:r>
              <a:rPr lang="ko-KR" altLang="en-US" sz="1000" dirty="0">
                <a:solidFill>
                  <a:schemeClr val="dk1"/>
                </a:solidFill>
                <a:highlight>
                  <a:schemeClr val="lt1"/>
                </a:highlight>
                <a:latin typeface="a옛날사진관2" panose="02020600000000000000" pitchFamily="18" charset="-127"/>
                <a:ea typeface="a옛날사진관2" panose="02020600000000000000" pitchFamily="18" charset="-127"/>
              </a:rPr>
              <a:t>가 모델 </a:t>
            </a:r>
            <a:r>
              <a:rPr lang="en-US" altLang="ko-KR" sz="1000" dirty="0">
                <a:solidFill>
                  <a:schemeClr val="dk1"/>
                </a:solidFill>
                <a:highlight>
                  <a:schemeClr val="lt1"/>
                </a:highlight>
                <a:latin typeface="a옛날사진관2" panose="02020600000000000000" pitchFamily="18" charset="-127"/>
                <a:ea typeface="a옛날사진관2" panose="02020600000000000000" pitchFamily="18" charset="-127"/>
              </a:rPr>
              <a:t>1</a:t>
            </a:r>
            <a:r>
              <a:rPr lang="ko-KR" altLang="en-US" sz="1000" dirty="0">
                <a:solidFill>
                  <a:schemeClr val="dk1"/>
                </a:solidFill>
                <a:highlight>
                  <a:schemeClr val="lt1"/>
                </a:highlight>
                <a:latin typeface="a옛날사진관2" panose="02020600000000000000" pitchFamily="18" charset="-127"/>
                <a:ea typeface="a옛날사진관2" panose="02020600000000000000" pitchFamily="18" charset="-127"/>
              </a:rPr>
              <a:t>에 비해 대답할 수 있는 질문의 개수가 많다는 것을 알 수 있습니다</a:t>
            </a:r>
            <a:r>
              <a:rPr lang="en-US" altLang="ko-KR" sz="1000" dirty="0">
                <a:solidFill>
                  <a:schemeClr val="dk1"/>
                </a:solidFill>
                <a:highlight>
                  <a:schemeClr val="lt1"/>
                </a:highlight>
                <a:latin typeface="a옛날사진관2" panose="02020600000000000000" pitchFamily="18" charset="-127"/>
                <a:ea typeface="a옛날사진관2" panose="02020600000000000000" pitchFamily="18" charset="-127"/>
              </a:rPr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1000" dirty="0">
                <a:solidFill>
                  <a:schemeClr val="dk1"/>
                </a:solidFill>
                <a:highlight>
                  <a:schemeClr val="lt1"/>
                </a:highlight>
                <a:latin typeface="a옛날사진관2" panose="02020600000000000000" pitchFamily="18" charset="-127"/>
                <a:ea typeface="a옛날사진관2" panose="02020600000000000000" pitchFamily="18" charset="-127"/>
              </a:rPr>
              <a:t>또한 </a:t>
            </a:r>
            <a:r>
              <a:rPr lang="en-US" altLang="ko-KR" sz="1000" dirty="0">
                <a:solidFill>
                  <a:schemeClr val="dk1"/>
                </a:solidFill>
                <a:highlight>
                  <a:schemeClr val="lt1"/>
                </a:highlight>
                <a:latin typeface="a옛날사진관2" panose="02020600000000000000" pitchFamily="18" charset="-127"/>
                <a:ea typeface="a옛날사진관2" panose="02020600000000000000" pitchFamily="18" charset="-127"/>
              </a:rPr>
              <a:t>entity</a:t>
            </a:r>
            <a:r>
              <a:rPr lang="ko-KR" altLang="en-US" sz="1000" dirty="0">
                <a:solidFill>
                  <a:schemeClr val="dk1"/>
                </a:solidFill>
                <a:highlight>
                  <a:schemeClr val="lt1"/>
                </a:highlight>
                <a:latin typeface="a옛날사진관2" panose="02020600000000000000" pitchFamily="18" charset="-127"/>
                <a:ea typeface="a옛날사진관2" panose="02020600000000000000" pitchFamily="18" charset="-127"/>
              </a:rPr>
              <a:t>를 설정하지 않은 것보다 </a:t>
            </a:r>
            <a:r>
              <a:rPr lang="en-US" altLang="ko-KR" sz="1000" dirty="0">
                <a:solidFill>
                  <a:schemeClr val="dk1"/>
                </a:solidFill>
                <a:highlight>
                  <a:schemeClr val="lt1"/>
                </a:highlight>
                <a:latin typeface="a옛날사진관2" panose="02020600000000000000" pitchFamily="18" charset="-127"/>
                <a:ea typeface="a옛날사진관2" panose="02020600000000000000" pitchFamily="18" charset="-127"/>
              </a:rPr>
              <a:t>entity</a:t>
            </a:r>
            <a:r>
              <a:rPr lang="ko-KR" altLang="en-US" sz="1000" dirty="0">
                <a:solidFill>
                  <a:schemeClr val="dk1"/>
                </a:solidFill>
                <a:highlight>
                  <a:schemeClr val="lt1"/>
                </a:highlight>
                <a:latin typeface="a옛날사진관2" panose="02020600000000000000" pitchFamily="18" charset="-127"/>
                <a:ea typeface="a옛날사진관2" panose="02020600000000000000" pitchFamily="18" charset="-127"/>
              </a:rPr>
              <a:t>를 설정하여 학습 시키는 것이 더 효과적이라는 것을 확인하며 모델 </a:t>
            </a:r>
            <a:r>
              <a:rPr lang="en-US" altLang="ko-KR" sz="1000" dirty="0">
                <a:solidFill>
                  <a:schemeClr val="dk1"/>
                </a:solidFill>
                <a:highlight>
                  <a:schemeClr val="lt1"/>
                </a:highlight>
                <a:latin typeface="a옛날사진관2" panose="02020600000000000000" pitchFamily="18" charset="-127"/>
                <a:ea typeface="a옛날사진관2" panose="02020600000000000000" pitchFamily="18" charset="-127"/>
              </a:rPr>
              <a:t>3</a:t>
            </a:r>
            <a:r>
              <a:rPr lang="ko-KR" altLang="en-US" sz="1000" dirty="0">
                <a:solidFill>
                  <a:schemeClr val="dk1"/>
                </a:solidFill>
                <a:highlight>
                  <a:schemeClr val="lt1"/>
                </a:highlight>
                <a:latin typeface="a옛날사진관2" panose="02020600000000000000" pitchFamily="18" charset="-127"/>
                <a:ea typeface="a옛날사진관2" panose="02020600000000000000" pitchFamily="18" charset="-127"/>
              </a:rPr>
              <a:t>인 고박사가 기존 다이얼로그 플로우의 한계를 극복했음을 확인할 수 있었습니다</a:t>
            </a:r>
            <a:r>
              <a:rPr lang="en-US" altLang="ko-KR" sz="1000" dirty="0">
                <a:solidFill>
                  <a:schemeClr val="dk1"/>
                </a:solidFill>
                <a:highlight>
                  <a:schemeClr val="lt1"/>
                </a:highlight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  <a:endParaRPr lang="ko-KR" altLang="en-US" sz="10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337" name="Google Shape;337;gab52d54455_3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ab52d54455_3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기대효과는 다음과 같습니다. </a:t>
            </a:r>
            <a:endParaRPr sz="1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의사소통의 한계를 극복</a:t>
            </a:r>
            <a:r>
              <a:rPr lang="ko-KR" altLang="en-US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하고 수강생 학습 참여도 파악이 가능하며</a:t>
            </a:r>
            <a:r>
              <a:rPr lang="en-US" altLang="ko-KR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반복적인 업무를 고박사가 대신하게 될 것입니다</a:t>
            </a:r>
            <a:r>
              <a:rPr lang="en-US" altLang="ko-KR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또한</a:t>
            </a:r>
            <a:r>
              <a:rPr lang="en-US" altLang="ko-KR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사용자간의</a:t>
            </a:r>
            <a:r>
              <a:rPr lang="ko-KR" altLang="en-US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토론환경을 조성할 수 </a:t>
            </a:r>
            <a:r>
              <a:rPr lang="ko-KR" altLang="en-US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있으며 미해결 질문과 답을</a:t>
            </a:r>
            <a:r>
              <a:rPr lang="ko-KR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점진적</a:t>
            </a:r>
            <a:r>
              <a:rPr lang="ko-KR" altLang="en-US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으로 학습함으로써</a:t>
            </a:r>
            <a:r>
              <a:rPr lang="ko-KR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챗봇이</a:t>
            </a:r>
            <a:r>
              <a:rPr lang="ko-KR" altLang="en-US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발전할 것을 기대할 수 있습니다</a:t>
            </a:r>
            <a:r>
              <a:rPr lang="en-US" altLang="ko-KR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1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/>
          </a:p>
        </p:txBody>
      </p:sp>
      <p:sp>
        <p:nvSpPr>
          <p:cNvPr id="351" name="Google Shape;351;gab52d54455_3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/>
              <a:t>개요</a:t>
            </a:r>
            <a:r>
              <a:rPr lang="en-US" altLang="ko-KR" dirty="0"/>
              <a:t>,</a:t>
            </a:r>
            <a:r>
              <a:rPr lang="ko-KR" altLang="en-US" dirty="0"/>
              <a:t> 구성 및 기능</a:t>
            </a:r>
            <a:r>
              <a:rPr lang="en-US" altLang="ko-KR" dirty="0"/>
              <a:t>,</a:t>
            </a:r>
            <a:r>
              <a:rPr lang="ko-KR" altLang="en-US" dirty="0"/>
              <a:t> 성능 및 기대효과</a:t>
            </a:r>
            <a:r>
              <a:rPr lang="en-US" altLang="ko-KR" dirty="0"/>
              <a:t>,</a:t>
            </a:r>
            <a:r>
              <a:rPr lang="ko-KR" altLang="en-US" dirty="0"/>
              <a:t> 그리고 </a:t>
            </a:r>
            <a:r>
              <a:rPr lang="ko-KR" altLang="en-US" dirty="0" err="1"/>
              <a:t>데모영상</a:t>
            </a:r>
            <a:r>
              <a:rPr lang="ko-KR" altLang="en-US" dirty="0"/>
              <a:t> 순으로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32" name="Google Shape;3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ab52d54455_2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마지막으로 데모영상입니다.</a:t>
            </a:r>
            <a:endParaRPr/>
          </a:p>
        </p:txBody>
      </p:sp>
      <p:sp>
        <p:nvSpPr>
          <p:cNvPr id="362" name="Google Shape;362;gab52d54455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ab52d54455_3_4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/>
              <a:t>먼저 사용자 계정으로 로그인합니다</a:t>
            </a:r>
            <a:r>
              <a:rPr lang="en-US" altLang="ko-KR" dirty="0"/>
              <a:t>.(</a:t>
            </a:r>
            <a:r>
              <a:rPr lang="ko-KR" altLang="en-US" dirty="0"/>
              <a:t>기다림</a:t>
            </a:r>
            <a:r>
              <a:rPr lang="en-US" altLang="ko-KR" dirty="0"/>
              <a:t>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/>
              <a:t>메뉴에서 </a:t>
            </a:r>
            <a:r>
              <a:rPr lang="ko-KR" altLang="en-US" dirty="0" err="1"/>
              <a:t>챗봇</a:t>
            </a:r>
            <a:r>
              <a:rPr lang="ko-KR" altLang="en-US" dirty="0"/>
              <a:t> </a:t>
            </a:r>
            <a:r>
              <a:rPr lang="ko-KR" altLang="en-US" dirty="0" err="1"/>
              <a:t>고박사를</a:t>
            </a:r>
            <a:r>
              <a:rPr lang="ko-KR" altLang="en-US" dirty="0"/>
              <a:t> 클릭하면 </a:t>
            </a:r>
            <a:r>
              <a:rPr lang="ko-KR" altLang="en-US" dirty="0" err="1"/>
              <a:t>고박사와</a:t>
            </a:r>
            <a:r>
              <a:rPr lang="ko-KR" altLang="en-US" dirty="0"/>
              <a:t> 채팅을 할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 err="1"/>
              <a:t>챗봇이</a:t>
            </a:r>
            <a:r>
              <a:rPr lang="ko-KR" altLang="en-US" dirty="0"/>
              <a:t> 사용자의 질문에 답변을 제공하는 것을 확인할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 err="1"/>
              <a:t>챗봇이</a:t>
            </a:r>
            <a:r>
              <a:rPr lang="ko-KR" altLang="en-US" dirty="0"/>
              <a:t> 이해하지 못한 질문은 질문 키워드를 파악하여 교재 페이지 수를 알려줍니다</a:t>
            </a:r>
            <a:r>
              <a:rPr lang="en-US" altLang="ko-KR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/>
              <a:t>답변에 만족하지 못하면 이 링크를 클릭하여 미해결 질문 게시판으로 이동합니다</a:t>
            </a:r>
            <a:r>
              <a:rPr lang="en-US" altLang="ko-KR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dirty="0"/>
              <a:t>‘</a:t>
            </a:r>
            <a:r>
              <a:rPr lang="ko-KR" altLang="en-US" dirty="0"/>
              <a:t>질문 등록’ 버튼을 누르면 질문이 등록된 것을 확인할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/>
              <a:t>다른 </a:t>
            </a:r>
            <a:r>
              <a:rPr lang="ko-KR" altLang="en-US" dirty="0" err="1"/>
              <a:t>게시글에</a:t>
            </a:r>
            <a:r>
              <a:rPr lang="ko-KR" altLang="en-US" dirty="0"/>
              <a:t> 댓글을 작성하고 마음에 드는 댓글에 ‘좋아요’ 버튼을 누를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/>
              <a:t>메인페이지에서 메달로 </a:t>
            </a:r>
            <a:r>
              <a:rPr lang="ko-KR" altLang="en-US" dirty="0" err="1"/>
              <a:t>질문왕</a:t>
            </a:r>
            <a:r>
              <a:rPr lang="ko-KR" altLang="en-US" dirty="0"/>
              <a:t> 등수를 확인할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/>
              <a:t>다음은 관리자입니다</a:t>
            </a:r>
            <a:r>
              <a:rPr lang="en-US" altLang="ko-KR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/>
              <a:t>관리자 계정으로 로그인합니다</a:t>
            </a:r>
            <a:r>
              <a:rPr lang="en-US" altLang="ko-KR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/>
              <a:t>미해결 질문 게시판으로 이동하여 질문을 선택해 답변을 등록할 수 있습니다</a:t>
            </a:r>
            <a:r>
              <a:rPr lang="en-US" altLang="ko-KR" dirty="0"/>
              <a:t>. 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/>
              <a:t>사용자가 남긴 댓글에 </a:t>
            </a:r>
            <a:r>
              <a:rPr lang="ko-KR" altLang="en-US" dirty="0" err="1"/>
              <a:t>좋아요를</a:t>
            </a:r>
            <a:r>
              <a:rPr lang="ko-KR" altLang="en-US" dirty="0"/>
              <a:t> 누를 수 있고</a:t>
            </a:r>
            <a:r>
              <a:rPr lang="en-US" altLang="ko-KR" dirty="0"/>
              <a:t>, </a:t>
            </a:r>
            <a:r>
              <a:rPr lang="ko-KR" altLang="en-US" dirty="0"/>
              <a:t>버튼을 눌러 작성자에게 참여도 점수를 부여할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/>
              <a:t>동국대학교 </a:t>
            </a:r>
            <a:r>
              <a:rPr lang="ko-KR" altLang="en-US" dirty="0" err="1"/>
              <a:t>이클래스</a:t>
            </a:r>
            <a:r>
              <a:rPr lang="ko-KR" altLang="en-US" dirty="0"/>
              <a:t> 계정을 입력하여 과제를 크롤링할 수 있습니다</a:t>
            </a:r>
            <a:r>
              <a:rPr lang="en-US" altLang="ko-KR" dirty="0"/>
              <a:t>. </a:t>
            </a:r>
            <a:r>
              <a:rPr lang="ko-KR" altLang="en-US" dirty="0"/>
              <a:t>이는 과제 관련 질문 답변에 사용됩니다</a:t>
            </a:r>
            <a:r>
              <a:rPr lang="en-US" altLang="ko-KR" dirty="0"/>
              <a:t>. 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dirty="0"/>
              <a:t>‘</a:t>
            </a:r>
            <a:r>
              <a:rPr lang="ko-KR" altLang="en-US" dirty="0"/>
              <a:t>수강생 참여도 파악’ 페이지에서 각 학생의 </a:t>
            </a:r>
            <a:r>
              <a:rPr lang="ko-KR" altLang="en-US" dirty="0" err="1"/>
              <a:t>참여점수와</a:t>
            </a:r>
            <a:r>
              <a:rPr lang="ko-KR" altLang="en-US" dirty="0"/>
              <a:t> 등급을 확인할 수 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368" name="Google Shape;368;gab52d54455_3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16046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ab52d54455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/>
              <a:t>감사 </a:t>
            </a:r>
            <a:r>
              <a:rPr lang="ko-KR" dirty="0" err="1"/>
              <a:t>땡큐</a:t>
            </a:r>
            <a:r>
              <a:rPr lang="ko-KR" dirty="0"/>
              <a:t> 베리 </a:t>
            </a:r>
            <a:r>
              <a:rPr lang="ko-KR" dirty="0" err="1"/>
              <a:t>머치</a:t>
            </a:r>
            <a:r>
              <a:rPr lang="ko-KR" dirty="0"/>
              <a:t> 합니다.</a:t>
            </a:r>
            <a:endParaRPr dirty="0"/>
          </a:p>
        </p:txBody>
      </p:sp>
      <p:sp>
        <p:nvSpPr>
          <p:cNvPr id="376" name="Google Shape;376;gab52d5445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개요입니다.</a:t>
            </a: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ab52d54455_3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ko-KR" altLang="en-US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최근 코로나 </a:t>
            </a:r>
            <a:r>
              <a:rPr lang="en-US" altLang="ko-KR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19</a:t>
            </a:r>
            <a:r>
              <a:rPr lang="ko-KR" altLang="en-US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로 인한 </a:t>
            </a:r>
            <a:r>
              <a:rPr lang="ko-KR" altLang="en-US" sz="1000" dirty="0" err="1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팬데믹</a:t>
            </a:r>
            <a:r>
              <a:rPr lang="ko-KR" altLang="en-US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상황에서 원격 수업이 전국적으로 활발하게 이루어지고 있습니다</a:t>
            </a:r>
            <a:r>
              <a:rPr lang="en-US" altLang="ko-KR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. </a:t>
            </a:r>
            <a:endParaRPr lang="ko-KR" altLang="en-US" sz="10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1000" dirty="0" err="1">
                <a:solidFill>
                  <a:srgbClr val="424242"/>
                </a:solidFill>
                <a:highlight>
                  <a:srgbClr val="FFFFFF"/>
                </a:highlight>
                <a:latin typeface="a옛날사진관2" panose="02020600000000000000" pitchFamily="18" charset="-127"/>
                <a:ea typeface="a옛날사진관2" panose="02020600000000000000" pitchFamily="18" charset="-127"/>
                <a:cs typeface="Malgun Gothic"/>
                <a:sym typeface="Malgun Gothic"/>
              </a:rPr>
              <a:t>한국공학한림원</a:t>
            </a:r>
            <a:r>
              <a:rPr lang="ko-KR" altLang="en-US" sz="1000" dirty="0">
                <a:solidFill>
                  <a:srgbClr val="424242"/>
                </a:solidFill>
                <a:highlight>
                  <a:srgbClr val="FFFFFF"/>
                </a:highlight>
                <a:latin typeface="a옛날사진관2" panose="02020600000000000000" pitchFamily="18" charset="-127"/>
                <a:ea typeface="a옛날사진관2" panose="02020600000000000000" pitchFamily="18" charset="-127"/>
                <a:cs typeface="Malgun Gothic"/>
                <a:sym typeface="Malgun Gothic"/>
              </a:rPr>
              <a:t> 온라인 포럼에서 전국 공대 교수 </a:t>
            </a:r>
            <a:r>
              <a:rPr lang="en-US" altLang="ko-KR" sz="1000" dirty="0">
                <a:solidFill>
                  <a:srgbClr val="424242"/>
                </a:solidFill>
                <a:highlight>
                  <a:srgbClr val="FFFFFF"/>
                </a:highlight>
                <a:latin typeface="a옛날사진관2" panose="02020600000000000000" pitchFamily="18" charset="-127"/>
                <a:ea typeface="a옛날사진관2" panose="02020600000000000000" pitchFamily="18" charset="-127"/>
                <a:cs typeface="Malgun Gothic"/>
                <a:sym typeface="Malgun Gothic"/>
              </a:rPr>
              <a:t>100</a:t>
            </a:r>
            <a:r>
              <a:rPr lang="ko-KR" altLang="en-US" sz="1000" dirty="0">
                <a:solidFill>
                  <a:srgbClr val="424242"/>
                </a:solidFill>
                <a:highlight>
                  <a:srgbClr val="FFFFFF"/>
                </a:highlight>
                <a:latin typeface="a옛날사진관2" panose="02020600000000000000" pitchFamily="18" charset="-127"/>
                <a:ea typeface="a옛날사진관2" panose="02020600000000000000" pitchFamily="18" charset="-127"/>
                <a:cs typeface="Malgun Gothic"/>
                <a:sym typeface="Malgun Gothic"/>
              </a:rPr>
              <a:t>명과 대학생 </a:t>
            </a:r>
            <a:r>
              <a:rPr lang="en-US" altLang="ko-KR" sz="1000" dirty="0">
                <a:solidFill>
                  <a:srgbClr val="424242"/>
                </a:solidFill>
                <a:highlight>
                  <a:srgbClr val="FFFFFF"/>
                </a:highlight>
                <a:latin typeface="a옛날사진관2" panose="02020600000000000000" pitchFamily="18" charset="-127"/>
                <a:ea typeface="a옛날사진관2" panose="02020600000000000000" pitchFamily="18" charset="-127"/>
                <a:cs typeface="Malgun Gothic"/>
                <a:sym typeface="Malgun Gothic"/>
              </a:rPr>
              <a:t>4152</a:t>
            </a:r>
            <a:r>
              <a:rPr lang="ko-KR" altLang="en-US" sz="1000" dirty="0">
                <a:solidFill>
                  <a:srgbClr val="424242"/>
                </a:solidFill>
                <a:highlight>
                  <a:srgbClr val="FFFFFF"/>
                </a:highlight>
                <a:latin typeface="a옛날사진관2" panose="02020600000000000000" pitchFamily="18" charset="-127"/>
                <a:ea typeface="a옛날사진관2" panose="02020600000000000000" pitchFamily="18" charset="-127"/>
                <a:cs typeface="Malgun Gothic"/>
                <a:sym typeface="Malgun Gothic"/>
              </a:rPr>
              <a:t>명을 대상으로 원격 수업의 효과를 조사한 결과</a:t>
            </a:r>
            <a:r>
              <a:rPr lang="en-US" altLang="ko-KR" sz="1000" dirty="0">
                <a:solidFill>
                  <a:srgbClr val="424242"/>
                </a:solidFill>
                <a:highlight>
                  <a:srgbClr val="FFFFFF"/>
                </a:highlight>
                <a:latin typeface="a옛날사진관2" panose="02020600000000000000" pitchFamily="18" charset="-127"/>
                <a:ea typeface="a옛날사진관2" panose="02020600000000000000" pitchFamily="18" charset="-127"/>
                <a:cs typeface="Malgun Gothic"/>
                <a:sym typeface="Malgun Gothic"/>
              </a:rPr>
              <a:t>,</a:t>
            </a:r>
            <a:r>
              <a:rPr lang="ko-KR" altLang="en-US" sz="1000" dirty="0">
                <a:solidFill>
                  <a:srgbClr val="424242"/>
                </a:solidFill>
                <a:highlight>
                  <a:srgbClr val="FFFFFF"/>
                </a:highlight>
                <a:latin typeface="a옛날사진관2" panose="02020600000000000000" pitchFamily="18" charset="-127"/>
                <a:ea typeface="a옛날사진관2" panose="02020600000000000000" pitchFamily="18" charset="-127"/>
                <a:cs typeface="Malgun Gothic"/>
                <a:sym typeface="Malgun Gothic"/>
              </a:rPr>
              <a:t> </a:t>
            </a:r>
            <a:r>
              <a:rPr lang="ko-KR" altLang="en-US" sz="1000" dirty="0">
                <a:solidFill>
                  <a:schemeClr val="dk1"/>
                </a:solidFill>
                <a:highlight>
                  <a:srgbClr val="FFFFFF"/>
                </a:highlight>
                <a:latin typeface="a옛날사진관2" panose="02020600000000000000" pitchFamily="18" charset="-127"/>
                <a:ea typeface="a옛날사진관2" panose="02020600000000000000" pitchFamily="18" charset="-127"/>
                <a:cs typeface="Malgun Gothic"/>
                <a:sym typeface="Malgun Gothic"/>
              </a:rPr>
              <a:t>교수 </a:t>
            </a:r>
            <a:r>
              <a:rPr lang="en-US" altLang="ko-KR" sz="1000" dirty="0">
                <a:solidFill>
                  <a:schemeClr val="dk1"/>
                </a:solidFill>
                <a:highlight>
                  <a:srgbClr val="FFFFFF"/>
                </a:highlight>
                <a:latin typeface="a옛날사진관2" panose="02020600000000000000" pitchFamily="18" charset="-127"/>
                <a:ea typeface="a옛날사진관2" panose="02020600000000000000" pitchFamily="18" charset="-127"/>
                <a:cs typeface="Malgun Gothic"/>
                <a:sym typeface="Malgun Gothic"/>
              </a:rPr>
              <a:t>33%, </a:t>
            </a:r>
            <a:r>
              <a:rPr lang="ko-KR" altLang="en-US" sz="1000" dirty="0">
                <a:solidFill>
                  <a:schemeClr val="dk1"/>
                </a:solidFill>
                <a:highlight>
                  <a:srgbClr val="FFFFFF"/>
                </a:highlight>
                <a:latin typeface="a옛날사진관2" panose="02020600000000000000" pitchFamily="18" charset="-127"/>
                <a:ea typeface="a옛날사진관2" panose="02020600000000000000" pitchFamily="18" charset="-127"/>
                <a:cs typeface="Malgun Gothic"/>
                <a:sym typeface="Malgun Gothic"/>
              </a:rPr>
              <a:t>학생 </a:t>
            </a:r>
            <a:r>
              <a:rPr lang="en-US" altLang="ko-KR" sz="1000" dirty="0">
                <a:solidFill>
                  <a:schemeClr val="dk1"/>
                </a:solidFill>
                <a:highlight>
                  <a:srgbClr val="FFFFFF"/>
                </a:highlight>
                <a:latin typeface="a옛날사진관2" panose="02020600000000000000" pitchFamily="18" charset="-127"/>
                <a:ea typeface="a옛날사진관2" panose="02020600000000000000" pitchFamily="18" charset="-127"/>
                <a:cs typeface="Malgun Gothic"/>
                <a:sym typeface="Malgun Gothic"/>
              </a:rPr>
              <a:t>25%</a:t>
            </a:r>
            <a:r>
              <a:rPr lang="ko-KR" altLang="en-US" sz="1000" dirty="0">
                <a:solidFill>
                  <a:schemeClr val="dk1"/>
                </a:solidFill>
                <a:highlight>
                  <a:srgbClr val="FFFFFF"/>
                </a:highlight>
                <a:latin typeface="a옛날사진관2" panose="02020600000000000000" pitchFamily="18" charset="-127"/>
                <a:ea typeface="a옛날사진관2" panose="02020600000000000000" pitchFamily="18" charset="-127"/>
                <a:cs typeface="Malgun Gothic"/>
                <a:sym typeface="Malgun Gothic"/>
              </a:rPr>
              <a:t>만 만족하는 것으로 나타났습니다</a:t>
            </a:r>
            <a:r>
              <a:rPr lang="en-US" altLang="ko-KR" sz="1000" dirty="0">
                <a:solidFill>
                  <a:schemeClr val="dk1"/>
                </a:solidFill>
                <a:highlight>
                  <a:srgbClr val="FFFFFF"/>
                </a:highlight>
                <a:latin typeface="a옛날사진관2" panose="02020600000000000000" pitchFamily="18" charset="-127"/>
                <a:ea typeface="a옛날사진관2" panose="02020600000000000000" pitchFamily="18" charset="-127"/>
                <a:cs typeface="Malgun Gothic"/>
                <a:sym typeface="Malgun Gothic"/>
              </a:rPr>
              <a:t>.</a:t>
            </a:r>
            <a:r>
              <a:rPr lang="ko-KR" altLang="en-US" sz="1000" dirty="0">
                <a:solidFill>
                  <a:schemeClr val="dk1"/>
                </a:solidFill>
                <a:highlight>
                  <a:srgbClr val="FFFFFF"/>
                </a:highlight>
                <a:latin typeface="a옛날사진관2" panose="02020600000000000000" pitchFamily="18" charset="-127"/>
                <a:ea typeface="a옛날사진관2" panose="02020600000000000000" pitchFamily="18" charset="-127"/>
                <a:cs typeface="Malgun Gothic"/>
                <a:sym typeface="Malgun Gothic"/>
              </a:rPr>
              <a:t> </a:t>
            </a:r>
            <a:r>
              <a:rPr lang="ko-KR" altLang="en-US" sz="1000" dirty="0">
                <a:solidFill>
                  <a:srgbClr val="424242"/>
                </a:solidFill>
                <a:highlight>
                  <a:srgbClr val="FFFFFF"/>
                </a:highlight>
                <a:latin typeface="a옛날사진관2" panose="02020600000000000000" pitchFamily="18" charset="-127"/>
                <a:ea typeface="a옛날사진관2" panose="02020600000000000000" pitchFamily="18" charset="-127"/>
                <a:cs typeface="Malgun Gothic"/>
                <a:sym typeface="Malgun Gothic"/>
              </a:rPr>
              <a:t>원격 수업의 문제점으로 </a:t>
            </a:r>
            <a:r>
              <a:rPr lang="ko-KR" altLang="en-US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학생은 쉽게 질문하기 어려운 환경을</a:t>
            </a:r>
            <a:r>
              <a:rPr lang="en-US" altLang="ko-KR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,</a:t>
            </a:r>
            <a:r>
              <a:rPr lang="ko-KR" altLang="en-US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교수는 학생들의 이해도 파악이 어렵다는 점을 꼽았습니다</a:t>
            </a:r>
            <a:r>
              <a:rPr lang="en-US" altLang="ko-KR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  <a:endParaRPr lang="ko-KR" altLang="en-US" sz="1000" dirty="0">
              <a:solidFill>
                <a:schemeClr val="dk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ko-KR" altLang="en-US" sz="1000" dirty="0">
              <a:solidFill>
                <a:srgbClr val="424242"/>
              </a:solidFill>
              <a:highlight>
                <a:srgbClr val="FFFFFF"/>
              </a:highlight>
              <a:latin typeface="a옛날사진관2" panose="02020600000000000000" pitchFamily="18" charset="-127"/>
              <a:ea typeface="a옛날사진관2" panose="02020600000000000000" pitchFamily="18" charset="-127"/>
              <a:cs typeface="Malgun Gothic"/>
              <a:sym typeface="Malgun Gothic"/>
            </a:endParaRPr>
          </a:p>
        </p:txBody>
      </p:sp>
      <p:sp>
        <p:nvSpPr>
          <p:cNvPr id="63" name="Google Shape;63;gab52d54455_3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b52d54455_3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ko-KR" altLang="en-US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따라서 조교의 역할을 하는 원격 수업 지원 </a:t>
            </a:r>
            <a:r>
              <a:rPr lang="ko-KR" altLang="en-US" sz="1000" dirty="0" err="1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챗봇</a:t>
            </a:r>
            <a:r>
              <a:rPr lang="ko-KR" altLang="en-US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시스템을 개발하게 되었습니다</a:t>
            </a:r>
            <a:r>
              <a:rPr lang="en-US" altLang="ko-KR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  <a:endParaRPr lang="ko-KR" altLang="en-US" sz="1000" dirty="0">
              <a:solidFill>
                <a:schemeClr val="dk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ko-KR" altLang="en-US" sz="1000" dirty="0">
              <a:solidFill>
                <a:schemeClr val="dk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76" name="Google Shape;76;gab52d54455_3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b52d54455_3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본 프로젝트의 핵심은 기존의 규칙 기반 </a:t>
            </a:r>
            <a:r>
              <a:rPr lang="ko-KR" altLang="en-US" sz="1000" dirty="0" err="1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챗봇을</a:t>
            </a:r>
            <a:r>
              <a:rPr lang="ko-KR" altLang="en-US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개선하여 점진적 학습이 가능한 </a:t>
            </a:r>
            <a:r>
              <a:rPr lang="ko-KR" altLang="en-US" sz="1000" dirty="0" err="1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챗봇을</a:t>
            </a:r>
            <a:r>
              <a:rPr lang="ko-KR" altLang="en-US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구현하는 것입니다</a:t>
            </a:r>
            <a:r>
              <a:rPr lang="en-US" altLang="ko-KR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000" dirty="0" err="1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챗봇</a:t>
            </a:r>
            <a:r>
              <a:rPr lang="ko-KR" altLang="en-US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구현에 사용된 </a:t>
            </a:r>
            <a:r>
              <a:rPr lang="en-US" altLang="ko-KR" sz="1000" dirty="0" err="1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Dialogflow</a:t>
            </a:r>
            <a:r>
              <a:rPr lang="ko-KR" altLang="en-US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는 질문에서 미리 </a:t>
            </a:r>
            <a:r>
              <a:rPr lang="ko-KR" altLang="en-US" sz="1000" dirty="0" err="1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정의해놓은</a:t>
            </a:r>
            <a:r>
              <a:rPr lang="ko-KR" altLang="en-US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규칙을 찾을 수 없는 경우 답변이 불가능하다는 한계점을 가집니다</a:t>
            </a:r>
            <a:r>
              <a:rPr lang="en-US" altLang="ko-KR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  <a:r>
              <a:rPr lang="ko-KR" altLang="en-US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이를 해결하기 위해</a:t>
            </a:r>
            <a:r>
              <a:rPr lang="en-US" altLang="ko-KR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‘미해결 질문과 답’ 데이터 셋을 점진적으로 학습하여 개선 가능한 시스템을 개발하였습니다</a:t>
            </a:r>
            <a:r>
              <a:rPr lang="en-US" altLang="ko-KR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  <a:r>
              <a:rPr lang="ko-KR" altLang="en-US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endParaRPr lang="ko-KR" altLang="en-US" sz="1000" dirty="0">
              <a:solidFill>
                <a:schemeClr val="dk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endParaRPr lang="ko-KR" altLang="en-US" sz="1000" dirty="0">
              <a:solidFill>
                <a:schemeClr val="dk1"/>
              </a:solidFill>
            </a:endParaRPr>
          </a:p>
        </p:txBody>
      </p:sp>
      <p:sp>
        <p:nvSpPr>
          <p:cNvPr id="87" name="Google Shape;87;gab52d54455_3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ab52d54455_3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ko-KR" sz="1000" dirty="0">
                <a:solidFill>
                  <a:schemeClr val="dk1"/>
                </a:solidFill>
              </a:rPr>
              <a:t>또한 </a:t>
            </a:r>
            <a:r>
              <a:rPr lang="ko-KR" altLang="en-US" sz="1000" dirty="0">
                <a:solidFill>
                  <a:schemeClr val="dk1"/>
                </a:solidFill>
              </a:rPr>
              <a:t>사용자의 </a:t>
            </a:r>
            <a:r>
              <a:rPr lang="ko-KR" sz="1000" dirty="0">
                <a:solidFill>
                  <a:schemeClr val="dk1"/>
                </a:solidFill>
              </a:rPr>
              <a:t>질문 횟</a:t>
            </a:r>
            <a:r>
              <a:rPr lang="ko-KR" altLang="en-US" sz="1000" dirty="0">
                <a:solidFill>
                  <a:schemeClr val="dk1"/>
                </a:solidFill>
              </a:rPr>
              <a:t>수와</a:t>
            </a:r>
            <a:r>
              <a:rPr lang="ko-KR" sz="1000" dirty="0">
                <a:solidFill>
                  <a:schemeClr val="dk1"/>
                </a:solidFill>
              </a:rPr>
              <a:t> 종류</a:t>
            </a:r>
            <a:r>
              <a:rPr lang="ko-KR" altLang="en-US" sz="1000" dirty="0">
                <a:solidFill>
                  <a:schemeClr val="dk1"/>
                </a:solidFill>
              </a:rPr>
              <a:t>로</a:t>
            </a:r>
            <a:r>
              <a:rPr lang="ko-KR" sz="1000" dirty="0">
                <a:solidFill>
                  <a:schemeClr val="dk1"/>
                </a:solidFill>
              </a:rPr>
              <a:t> </a:t>
            </a:r>
            <a:r>
              <a:rPr lang="ko-KR" altLang="en-US" sz="1000" dirty="0">
                <a:solidFill>
                  <a:schemeClr val="dk1"/>
                </a:solidFill>
              </a:rPr>
              <a:t>학습 참여도를 </a:t>
            </a:r>
            <a:r>
              <a:rPr lang="ko-KR" sz="1000" dirty="0" err="1">
                <a:solidFill>
                  <a:schemeClr val="dk1"/>
                </a:solidFill>
              </a:rPr>
              <a:t>수치화하여</a:t>
            </a:r>
            <a:r>
              <a:rPr lang="ko-KR" sz="1000" dirty="0">
                <a:solidFill>
                  <a:schemeClr val="dk1"/>
                </a:solidFill>
              </a:rPr>
              <a:t> 관리자가 </a:t>
            </a:r>
            <a:r>
              <a:rPr lang="ko-KR" altLang="en-US" sz="1000" dirty="0">
                <a:solidFill>
                  <a:schemeClr val="dk1"/>
                </a:solidFill>
              </a:rPr>
              <a:t>이를</a:t>
            </a:r>
            <a:r>
              <a:rPr lang="ko-KR" sz="1000" dirty="0">
                <a:solidFill>
                  <a:schemeClr val="dk1"/>
                </a:solidFill>
              </a:rPr>
              <a:t> 파악할 수 있도록 했습니다.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endParaRPr sz="1000" dirty="0"/>
          </a:p>
        </p:txBody>
      </p:sp>
      <p:sp>
        <p:nvSpPr>
          <p:cNvPr id="105" name="Google Shape;105;gab52d54455_3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b52d54455_2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/>
              <a:t>다음은</a:t>
            </a:r>
            <a:r>
              <a:rPr lang="ko-KR" altLang="en-US" dirty="0"/>
              <a:t> 구성 및 기능입니다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22" name="Google Shape;122;gab52d54455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b52d54455_3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본 시스템의 구성도입니다</a:t>
            </a:r>
            <a:r>
              <a:rPr lang="en-US" altLang="ko-KR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. </a:t>
            </a:r>
            <a:r>
              <a:rPr lang="ko-KR" altLang="en-US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권한에 따라 사용자</a:t>
            </a:r>
            <a:r>
              <a:rPr lang="en-US" altLang="ko-KR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관리자로 나뉘며 이용할 수 있는 기능이 다릅니다</a:t>
            </a:r>
            <a:r>
              <a:rPr lang="en-US" altLang="ko-KR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. </a:t>
            </a:r>
            <a:r>
              <a:rPr lang="ko-KR" altLang="en-US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자세한 내용은 뒤에서 </a:t>
            </a:r>
            <a:r>
              <a:rPr lang="ko-KR" altLang="en-US" sz="1000" dirty="0" err="1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설명드리도록</a:t>
            </a:r>
            <a:r>
              <a:rPr lang="ko-KR" altLang="en-US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하겠습니다</a:t>
            </a:r>
            <a:r>
              <a:rPr lang="en-US" altLang="ko-KR" sz="1000" dirty="0">
                <a:solidFill>
                  <a:schemeClr val="dk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</p:txBody>
      </p:sp>
      <p:sp>
        <p:nvSpPr>
          <p:cNvPr id="128" name="Google Shape;128;gab52d54455_3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Char char="●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○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■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○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■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○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■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 w="12700" cap="flat" cmpd="sng">
            <a:solidFill>
              <a:srgbClr val="5B3F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7;p1"/>
          <p:cNvSpPr/>
          <p:nvPr/>
        </p:nvSpPr>
        <p:spPr>
          <a:xfrm rot="-54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 w="12700" cap="flat" cmpd="sng">
            <a:solidFill>
              <a:srgbClr val="5B3F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6"/>
          <p:cNvGrpSpPr/>
          <p:nvPr/>
        </p:nvGrpSpPr>
        <p:grpSpPr>
          <a:xfrm>
            <a:off x="974646" y="2279024"/>
            <a:ext cx="10242400" cy="2804419"/>
            <a:chOff x="734403" y="1620063"/>
            <a:chExt cx="7681992" cy="1533599"/>
          </a:xfrm>
        </p:grpSpPr>
        <p:sp>
          <p:nvSpPr>
            <p:cNvPr id="27" name="Google Shape;27;p6"/>
            <p:cNvSpPr txBox="1"/>
            <p:nvPr/>
          </p:nvSpPr>
          <p:spPr>
            <a:xfrm>
              <a:off x="734403" y="1620063"/>
              <a:ext cx="7681992" cy="65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altLang="en-US" sz="3200" i="0" u="none" strike="noStrike" cap="none" dirty="0" err="1">
                  <a:solidFill>
                    <a:srgbClr val="00002F"/>
                  </a:solidFill>
                  <a:latin typeface="+mj-ea"/>
                  <a:ea typeface="+mj-ea"/>
                  <a:cs typeface="Arial"/>
                  <a:sym typeface="Arial"/>
                </a:rPr>
                <a:t>비대면</a:t>
              </a:r>
              <a:r>
                <a:rPr lang="ko-KR" altLang="en-US" sz="3200" i="0" u="none" strike="noStrike" cap="none" dirty="0">
                  <a:solidFill>
                    <a:srgbClr val="00002F"/>
                  </a:solidFill>
                  <a:latin typeface="+mj-ea"/>
                  <a:ea typeface="+mj-ea"/>
                  <a:cs typeface="Arial"/>
                  <a:sym typeface="Arial"/>
                </a:rPr>
                <a:t> 원격수업 환경에서 효과적인 자기주도 학습을 지원하기 위한 </a:t>
              </a:r>
              <a:r>
                <a:rPr lang="ko-KR" altLang="en-US" sz="3200" b="1" i="0" u="none" strike="noStrike" cap="none" dirty="0">
                  <a:solidFill>
                    <a:srgbClr val="00002F"/>
                  </a:solidFill>
                  <a:latin typeface="+mj-ea"/>
                  <a:ea typeface="+mj-ea"/>
                  <a:cs typeface="Arial"/>
                  <a:sym typeface="Arial"/>
                </a:rPr>
                <a:t>점진적학습 </a:t>
              </a:r>
              <a:r>
                <a:rPr lang="ko-KR" altLang="en-US" sz="3200" b="1" i="0" u="none" strike="noStrike" cap="none" dirty="0" err="1">
                  <a:solidFill>
                    <a:srgbClr val="00002F"/>
                  </a:solidFill>
                  <a:latin typeface="+mj-ea"/>
                  <a:ea typeface="+mj-ea"/>
                  <a:cs typeface="Arial"/>
                  <a:sym typeface="Arial"/>
                </a:rPr>
                <a:t>챗봇</a:t>
              </a:r>
              <a:r>
                <a:rPr lang="ko-KR" altLang="en-US" sz="3200" b="1" i="0" u="none" strike="noStrike" cap="none" dirty="0">
                  <a:solidFill>
                    <a:srgbClr val="00002F"/>
                  </a:solidFill>
                  <a:latin typeface="+mj-ea"/>
                  <a:ea typeface="+mj-ea"/>
                  <a:cs typeface="Arial"/>
                  <a:sym typeface="Arial"/>
                </a:rPr>
                <a:t> 및 웹 통합 시스템</a:t>
              </a:r>
            </a:p>
          </p:txBody>
        </p:sp>
        <p:sp>
          <p:nvSpPr>
            <p:cNvPr id="28" name="Google Shape;28;p6"/>
            <p:cNvSpPr/>
            <p:nvPr/>
          </p:nvSpPr>
          <p:spPr>
            <a:xfrm>
              <a:off x="3143500" y="2566862"/>
              <a:ext cx="2863800" cy="293400"/>
            </a:xfrm>
            <a:prstGeom prst="rect">
              <a:avLst/>
            </a:prstGeom>
            <a:solidFill>
              <a:srgbClr val="8DBABD"/>
            </a:solidFill>
            <a:ln w="12700" cap="flat" cmpd="sng">
              <a:solidFill>
                <a:srgbClr val="8DBAB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ko-KR" altLang="en-US" sz="19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익명의 냥고양이</a:t>
              </a:r>
              <a:endParaRPr sz="15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6"/>
            <p:cNvSpPr txBox="1"/>
            <p:nvPr/>
          </p:nvSpPr>
          <p:spPr>
            <a:xfrm>
              <a:off x="3314708" y="2860262"/>
              <a:ext cx="2521382" cy="29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lvl="0" algn="ctr"/>
              <a:r>
                <a:rPr lang="en-US" altLang="ko-KR" sz="1500" dirty="0">
                  <a:latin typeface="맑은 고딕" panose="020B0503020000020004" pitchFamily="34" charset="-127"/>
                  <a:ea typeface="맑은 고딕" panose="020B0503020000020004" pitchFamily="34" charset="-127"/>
                </a:rPr>
                <a:t>[</a:t>
              </a:r>
              <a:r>
                <a:rPr lang="ko-KR" altLang="en-US" sz="1500" dirty="0">
                  <a:latin typeface="맑은 고딕" panose="020B0503020000020004" pitchFamily="34" charset="-127"/>
                  <a:ea typeface="맑은 고딕" panose="020B0503020000020004" pitchFamily="34" charset="-127"/>
                </a:rPr>
                <a:t> 김영미</a:t>
              </a:r>
              <a:r>
                <a:rPr lang="en-US" altLang="ko-KR" sz="1500" dirty="0">
                  <a:latin typeface="맑은 고딕" panose="020B0503020000020004" pitchFamily="34" charset="-127"/>
                  <a:ea typeface="맑은 고딕" panose="020B0503020000020004" pitchFamily="34" charset="-127"/>
                </a:rPr>
                <a:t>, </a:t>
              </a:r>
              <a:r>
                <a:rPr lang="ko-KR" altLang="en-US" sz="1500" dirty="0">
                  <a:latin typeface="맑은 고딕" panose="020B0503020000020004" pitchFamily="34" charset="-127"/>
                  <a:ea typeface="맑은 고딕" panose="020B0503020000020004" pitchFamily="34" charset="-127"/>
                </a:rPr>
                <a:t>문예진</a:t>
              </a:r>
              <a:r>
                <a:rPr lang="en-US" altLang="ko-KR" sz="1500" dirty="0">
                  <a:latin typeface="맑은 고딕" panose="020B0503020000020004" pitchFamily="34" charset="-127"/>
                  <a:ea typeface="맑은 고딕" panose="020B0503020000020004" pitchFamily="34" charset="-127"/>
                </a:rPr>
                <a:t>,</a:t>
              </a:r>
              <a:r>
                <a:rPr lang="ko-KR" altLang="en-US" sz="1500" dirty="0">
                  <a:latin typeface="맑은 고딕" panose="020B0503020000020004" pitchFamily="34" charset="-127"/>
                  <a:ea typeface="맑은 고딕" panose="020B0503020000020004" pitchFamily="34" charset="-127"/>
                </a:rPr>
                <a:t> 이민주</a:t>
              </a:r>
              <a:r>
                <a:rPr lang="en-US" altLang="ko-KR" sz="1500" dirty="0">
                  <a:latin typeface="맑은 고딕" panose="020B0503020000020004" pitchFamily="34" charset="-127"/>
                  <a:ea typeface="맑은 고딕" panose="020B0503020000020004" pitchFamily="34" charset="-127"/>
                </a:rPr>
                <a:t>,</a:t>
              </a:r>
              <a:r>
                <a:rPr lang="ko-KR" altLang="en-US" sz="1500" dirty="0">
                  <a:latin typeface="맑은 고딕" panose="020B0503020000020004" pitchFamily="34" charset="-127"/>
                  <a:ea typeface="맑은 고딕" panose="020B0503020000020004" pitchFamily="34" charset="-127"/>
                </a:rPr>
                <a:t> 유소영 </a:t>
              </a:r>
              <a:r>
                <a:rPr lang="en-US" altLang="ko-KR" sz="1500" dirty="0">
                  <a:latin typeface="맑은 고딕" panose="020B0503020000020004" pitchFamily="34" charset="-127"/>
                  <a:ea typeface="맑은 고딕" panose="020B0503020000020004" pitchFamily="34" charset="-127"/>
                </a:rPr>
                <a:t>]</a:t>
              </a:r>
              <a:endParaRPr lang="ko-KR" altLang="en-US" sz="1500" dirty="0"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3288" y="1553600"/>
            <a:ext cx="8557200" cy="48932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42" name="Google Shape;142;p15"/>
          <p:cNvCxnSpPr/>
          <p:nvPr/>
        </p:nvCxnSpPr>
        <p:spPr>
          <a:xfrm>
            <a:off x="1026521" y="989148"/>
            <a:ext cx="2160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3" name="Google Shape;143;p15"/>
          <p:cNvSpPr txBox="1"/>
          <p:nvPr/>
        </p:nvSpPr>
        <p:spPr>
          <a:xfrm>
            <a:off x="1026521" y="437393"/>
            <a:ext cx="50697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>
                <a:solidFill>
                  <a:srgbClr val="00002F"/>
                </a:solidFill>
                <a:latin typeface="+mj-ea"/>
                <a:ea typeface="+mj-ea"/>
              </a:rPr>
              <a:t>구성 및 기능</a:t>
            </a:r>
            <a:endParaRPr sz="1500" b="0" i="0" u="none" strike="noStrike" cap="none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144" name="Google Shape;144;p15"/>
          <p:cNvSpPr txBox="1"/>
          <p:nvPr/>
        </p:nvSpPr>
        <p:spPr>
          <a:xfrm>
            <a:off x="455532" y="498947"/>
            <a:ext cx="614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02.</a:t>
            </a:r>
            <a:endParaRPr sz="2400" b="0" i="0" u="none" strike="noStrike" cap="non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5"/>
          <p:cNvSpPr txBox="1"/>
          <p:nvPr/>
        </p:nvSpPr>
        <p:spPr>
          <a:xfrm>
            <a:off x="1026521" y="1006797"/>
            <a:ext cx="50697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5"/>
          <p:cNvSpPr txBox="1"/>
          <p:nvPr/>
        </p:nvSpPr>
        <p:spPr>
          <a:xfrm>
            <a:off x="1026521" y="1006797"/>
            <a:ext cx="50697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5"/>
          <p:cNvSpPr txBox="1"/>
          <p:nvPr/>
        </p:nvSpPr>
        <p:spPr>
          <a:xfrm>
            <a:off x="1026521" y="1006797"/>
            <a:ext cx="50697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 startAt="2"/>
            </a:pPr>
            <a:r>
              <a:rPr lang="ko-KR" sz="1800" dirty="0">
                <a:solidFill>
                  <a:schemeClr val="dk1"/>
                </a:solidFill>
                <a:latin typeface="+mj-ea"/>
                <a:ea typeface="+mj-ea"/>
              </a:rPr>
              <a:t>아키텍처 구성도</a:t>
            </a:r>
            <a:endParaRPr sz="1900" dirty="0">
              <a:solidFill>
                <a:srgbClr val="00002F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2" name="Google Shape;182;p18"/>
          <p:cNvCxnSpPr/>
          <p:nvPr/>
        </p:nvCxnSpPr>
        <p:spPr>
          <a:xfrm>
            <a:off x="1026521" y="989148"/>
            <a:ext cx="2160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3" name="Google Shape;183;p18"/>
          <p:cNvSpPr txBox="1"/>
          <p:nvPr/>
        </p:nvSpPr>
        <p:spPr>
          <a:xfrm>
            <a:off x="1026521" y="437393"/>
            <a:ext cx="50697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>
                <a:solidFill>
                  <a:srgbClr val="00002F"/>
                </a:solidFill>
                <a:latin typeface="+mj-ea"/>
                <a:ea typeface="+mj-ea"/>
              </a:rPr>
              <a:t>구성 및 기능</a:t>
            </a:r>
            <a:endParaRPr sz="1500" b="0" i="0" u="none" strike="noStrike" cap="none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184" name="Google Shape;184;p18"/>
          <p:cNvSpPr txBox="1"/>
          <p:nvPr/>
        </p:nvSpPr>
        <p:spPr>
          <a:xfrm>
            <a:off x="455532" y="498947"/>
            <a:ext cx="614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02.</a:t>
            </a:r>
            <a:endParaRPr sz="2400" b="0" i="0" u="none" strike="noStrike" cap="non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8"/>
          <p:cNvSpPr txBox="1"/>
          <p:nvPr/>
        </p:nvSpPr>
        <p:spPr>
          <a:xfrm>
            <a:off x="1026521" y="1006797"/>
            <a:ext cx="50697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8"/>
          <p:cNvSpPr txBox="1"/>
          <p:nvPr/>
        </p:nvSpPr>
        <p:spPr>
          <a:xfrm>
            <a:off x="1026521" y="1006797"/>
            <a:ext cx="50697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8"/>
          <p:cNvSpPr txBox="1"/>
          <p:nvPr/>
        </p:nvSpPr>
        <p:spPr>
          <a:xfrm>
            <a:off x="1026521" y="1006797"/>
            <a:ext cx="50697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 startAt="3"/>
            </a:pPr>
            <a:r>
              <a:rPr lang="ko-KR" sz="1800">
                <a:solidFill>
                  <a:schemeClr val="dk1"/>
                </a:solidFill>
                <a:latin typeface="+mj-ea"/>
                <a:ea typeface="+mj-ea"/>
              </a:rPr>
              <a:t>구현 세부 기능</a:t>
            </a:r>
            <a:endParaRPr sz="1900">
              <a:solidFill>
                <a:srgbClr val="00002F"/>
              </a:solidFill>
              <a:latin typeface="+mj-ea"/>
              <a:ea typeface="+mj-ea"/>
            </a:endParaRPr>
          </a:p>
        </p:txBody>
      </p:sp>
      <p:sp>
        <p:nvSpPr>
          <p:cNvPr id="188" name="Google Shape;188;p18"/>
          <p:cNvSpPr txBox="1"/>
          <p:nvPr/>
        </p:nvSpPr>
        <p:spPr>
          <a:xfrm>
            <a:off x="3233781" y="925197"/>
            <a:ext cx="577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-KR" sz="1600" dirty="0">
                <a:latin typeface="+mj-ea"/>
                <a:ea typeface="+mj-ea"/>
                <a:cs typeface="Malgun Gothic"/>
                <a:sym typeface="Malgun Gothic"/>
              </a:rPr>
              <a:t>(</a:t>
            </a:r>
            <a:r>
              <a:rPr lang="en-US" altLang="ko-KR" sz="1600" dirty="0">
                <a:latin typeface="+mj-ea"/>
                <a:ea typeface="+mj-ea"/>
                <a:cs typeface="Malgun Gothic"/>
                <a:sym typeface="Malgun Gothic"/>
              </a:rPr>
              <a:t>1</a:t>
            </a:r>
            <a:r>
              <a:rPr lang="ko-KR" sz="1600" dirty="0">
                <a:latin typeface="+mj-ea"/>
                <a:ea typeface="+mj-ea"/>
                <a:cs typeface="Malgun Gothic"/>
                <a:sym typeface="Malgun Gothic"/>
              </a:rPr>
              <a:t>)</a:t>
            </a:r>
            <a:r>
              <a:rPr lang="ko-KR" sz="1600" b="0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Malgun Gothic"/>
                <a:sym typeface="Malgun Gothic"/>
              </a:rPr>
              <a:t> </a:t>
            </a:r>
            <a:r>
              <a:rPr lang="ko-KR" sz="16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미해결 문제 게시판을 통한 점진적 학습</a:t>
            </a:r>
            <a:endParaRPr sz="1600" b="0" i="0" u="none" strike="noStrike" cap="none" dirty="0">
              <a:solidFill>
                <a:srgbClr val="000000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06221F-1D29-8548-A582-6083D2433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078" y="1476749"/>
            <a:ext cx="8857843" cy="51459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F9E0C3F5-2371-FB46-AAF9-8959684F2F35}"/>
              </a:ext>
            </a:extLst>
          </p:cNvPr>
          <p:cNvSpPr/>
          <p:nvPr/>
        </p:nvSpPr>
        <p:spPr>
          <a:xfrm>
            <a:off x="384092" y="1404545"/>
            <a:ext cx="11388806" cy="2688164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93" name="Google Shape;19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5741" y="4947024"/>
            <a:ext cx="9200513" cy="161424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5" name="Google Shape;195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314" y="1656432"/>
            <a:ext cx="5844026" cy="203039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97" name="Google Shape;197;p19"/>
          <p:cNvCxnSpPr/>
          <p:nvPr/>
        </p:nvCxnSpPr>
        <p:spPr>
          <a:xfrm>
            <a:off x="1026521" y="989148"/>
            <a:ext cx="2160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8" name="Google Shape;198;p19"/>
          <p:cNvSpPr txBox="1"/>
          <p:nvPr/>
        </p:nvSpPr>
        <p:spPr>
          <a:xfrm>
            <a:off x="1026521" y="437393"/>
            <a:ext cx="50697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 dirty="0">
                <a:solidFill>
                  <a:srgbClr val="00002F"/>
                </a:solidFill>
                <a:latin typeface="+mj-ea"/>
                <a:ea typeface="+mj-ea"/>
              </a:rPr>
              <a:t>구성 및 기능</a:t>
            </a:r>
            <a:endParaRPr sz="1500" b="0" i="0" u="none" strike="noStrike" cap="none" dirty="0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199" name="Google Shape;199;p19"/>
          <p:cNvSpPr txBox="1"/>
          <p:nvPr/>
        </p:nvSpPr>
        <p:spPr>
          <a:xfrm>
            <a:off x="455532" y="498947"/>
            <a:ext cx="614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02.</a:t>
            </a:r>
            <a:endParaRPr sz="2400" b="0" i="0" u="none" strike="noStrike" cap="non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9"/>
          <p:cNvSpPr txBox="1"/>
          <p:nvPr/>
        </p:nvSpPr>
        <p:spPr>
          <a:xfrm>
            <a:off x="1026521" y="1006797"/>
            <a:ext cx="50697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9"/>
          <p:cNvSpPr txBox="1"/>
          <p:nvPr/>
        </p:nvSpPr>
        <p:spPr>
          <a:xfrm>
            <a:off x="1026521" y="1006797"/>
            <a:ext cx="50697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9"/>
          <p:cNvSpPr txBox="1"/>
          <p:nvPr/>
        </p:nvSpPr>
        <p:spPr>
          <a:xfrm>
            <a:off x="1026521" y="1006797"/>
            <a:ext cx="50697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 startAt="3"/>
            </a:pPr>
            <a:r>
              <a:rPr lang="ko-KR" sz="1800">
                <a:solidFill>
                  <a:schemeClr val="dk1"/>
                </a:solidFill>
                <a:latin typeface="+mj-ea"/>
                <a:ea typeface="+mj-ea"/>
              </a:rPr>
              <a:t>구현 세부 기능</a:t>
            </a:r>
            <a:endParaRPr sz="1900">
              <a:solidFill>
                <a:srgbClr val="00002F"/>
              </a:solidFill>
              <a:latin typeface="+mj-ea"/>
              <a:ea typeface="+mj-ea"/>
            </a:endParaRPr>
          </a:p>
        </p:txBody>
      </p:sp>
      <p:sp>
        <p:nvSpPr>
          <p:cNvPr id="205" name="Google Shape;205;p19"/>
          <p:cNvSpPr/>
          <p:nvPr/>
        </p:nvSpPr>
        <p:spPr>
          <a:xfrm>
            <a:off x="1702930" y="2291644"/>
            <a:ext cx="4808409" cy="806303"/>
          </a:xfrm>
          <a:prstGeom prst="roundRect">
            <a:avLst/>
          </a:prstGeom>
          <a:noFill/>
          <a:ln w="28575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E26B17-0BC3-456A-AD91-EFFD135E5F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7686"/>
          <a:stretch/>
        </p:blipFill>
        <p:spPr>
          <a:xfrm>
            <a:off x="7364237" y="1583310"/>
            <a:ext cx="4183663" cy="10771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A6063B-936C-46F5-91F0-5906178AC3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1007" y="2540863"/>
            <a:ext cx="4171395" cy="917963"/>
          </a:xfrm>
          <a:prstGeom prst="rect">
            <a:avLst/>
          </a:prstGeom>
          <a:noFill/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E7DFBDB-092A-4614-BD51-EABDFB3A71CB}"/>
              </a:ext>
            </a:extLst>
          </p:cNvPr>
          <p:cNvSpPr/>
          <p:nvPr/>
        </p:nvSpPr>
        <p:spPr>
          <a:xfrm>
            <a:off x="7345509" y="1554126"/>
            <a:ext cx="4171395" cy="203039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88;p18">
            <a:extLst>
              <a:ext uri="{FF2B5EF4-FFF2-40B4-BE49-F238E27FC236}">
                <a16:creationId xmlns:a16="http://schemas.microsoft.com/office/drawing/2014/main" id="{477D2515-8B46-024D-A1F1-4A253694514D}"/>
              </a:ext>
            </a:extLst>
          </p:cNvPr>
          <p:cNvSpPr txBox="1"/>
          <p:nvPr/>
        </p:nvSpPr>
        <p:spPr>
          <a:xfrm>
            <a:off x="3233781" y="925197"/>
            <a:ext cx="577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-KR" sz="1600" dirty="0">
                <a:latin typeface="+mj-ea"/>
                <a:ea typeface="+mj-ea"/>
                <a:cs typeface="Malgun Gothic"/>
                <a:sym typeface="Malgun Gothic"/>
              </a:rPr>
              <a:t>(</a:t>
            </a:r>
            <a:r>
              <a:rPr lang="en-US" altLang="ko-KR" sz="1600" dirty="0">
                <a:latin typeface="+mj-ea"/>
                <a:ea typeface="+mj-ea"/>
                <a:cs typeface="Malgun Gothic"/>
                <a:sym typeface="Malgun Gothic"/>
              </a:rPr>
              <a:t>1</a:t>
            </a:r>
            <a:r>
              <a:rPr lang="ko-KR" sz="1600" dirty="0">
                <a:latin typeface="+mj-ea"/>
                <a:ea typeface="+mj-ea"/>
                <a:cs typeface="Malgun Gothic"/>
                <a:sym typeface="Malgun Gothic"/>
              </a:rPr>
              <a:t>)</a:t>
            </a:r>
            <a:r>
              <a:rPr lang="ko-KR" sz="1600" b="0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Malgun Gothic"/>
                <a:sym typeface="Malgun Gothic"/>
              </a:rPr>
              <a:t> </a:t>
            </a:r>
            <a:r>
              <a:rPr lang="ko-KR" sz="16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미해결 문제 게시판을 통한 점진적 학습</a:t>
            </a:r>
            <a:endParaRPr sz="1600" b="0" i="0" u="none" strike="noStrike" cap="none" dirty="0">
              <a:solidFill>
                <a:srgbClr val="000000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E83225-F46D-E84C-8F90-D936CD232846}"/>
              </a:ext>
            </a:extLst>
          </p:cNvPr>
          <p:cNvSpPr txBox="1"/>
          <p:nvPr/>
        </p:nvSpPr>
        <p:spPr>
          <a:xfrm>
            <a:off x="2652201" y="3758958"/>
            <a:ext cx="1675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/>
              <a:t>[</a:t>
            </a:r>
            <a:r>
              <a:rPr kumimoji="1" lang="ko-KR" altLang="en-US" sz="1200" b="1" dirty="0"/>
              <a:t> </a:t>
            </a:r>
            <a:r>
              <a:rPr kumimoji="1" lang="ko-Kore-KR" altLang="en-US" sz="1200" b="1" dirty="0"/>
              <a:t>미해결</a:t>
            </a:r>
            <a:r>
              <a:rPr kumimoji="1" lang="ko-KR" altLang="en-US" sz="1200" b="1" dirty="0"/>
              <a:t> 질문 게시판 </a:t>
            </a:r>
            <a:r>
              <a:rPr kumimoji="1" lang="en-US" altLang="ko-KR" sz="1200" b="1" dirty="0"/>
              <a:t>]</a:t>
            </a:r>
            <a:endParaRPr kumimoji="1" lang="ko-Kore-KR" altLang="en-US" sz="1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A6D393-BF08-4345-A0BD-182DEAA96D33}"/>
              </a:ext>
            </a:extLst>
          </p:cNvPr>
          <p:cNvSpPr txBox="1"/>
          <p:nvPr/>
        </p:nvSpPr>
        <p:spPr>
          <a:xfrm>
            <a:off x="8365865" y="3634538"/>
            <a:ext cx="2180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/>
              <a:t>[</a:t>
            </a:r>
            <a:r>
              <a:rPr kumimoji="1" lang="ko-KR" altLang="en-US" sz="1200" b="1" dirty="0"/>
              <a:t> </a:t>
            </a:r>
            <a:r>
              <a:rPr kumimoji="1" lang="ko-KR" altLang="en-US" sz="1200" b="1" dirty="0" err="1"/>
              <a:t>챗봇에</a:t>
            </a:r>
            <a:r>
              <a:rPr kumimoji="1" lang="ko-KR" altLang="en-US" sz="1200" b="1" dirty="0"/>
              <a:t> 새로 생성된 </a:t>
            </a:r>
            <a:r>
              <a:rPr kumimoji="1" lang="ko-KR" altLang="en-US" sz="1200" b="1" dirty="0" err="1"/>
              <a:t>인텐트</a:t>
            </a:r>
            <a:r>
              <a:rPr kumimoji="1" lang="ko-KR" altLang="en-US" sz="1200" b="1" dirty="0"/>
              <a:t> </a:t>
            </a:r>
            <a:r>
              <a:rPr kumimoji="1" lang="en-US" altLang="ko-KR" sz="1200" b="1" dirty="0"/>
              <a:t>]</a:t>
            </a:r>
            <a:endParaRPr kumimoji="1" lang="ko-Kore-KR" altLang="en-US" sz="1200" b="1" dirty="0"/>
          </a:p>
        </p:txBody>
      </p:sp>
      <p:sp>
        <p:nvSpPr>
          <p:cNvPr id="24" name="Google Shape;194;p19">
            <a:extLst>
              <a:ext uri="{FF2B5EF4-FFF2-40B4-BE49-F238E27FC236}">
                <a16:creationId xmlns:a16="http://schemas.microsoft.com/office/drawing/2014/main" id="{5A303206-D556-214F-9BC4-FBEB5A60CD07}"/>
              </a:ext>
            </a:extLst>
          </p:cNvPr>
          <p:cNvSpPr/>
          <p:nvPr/>
        </p:nvSpPr>
        <p:spPr>
          <a:xfrm rot="16200000">
            <a:off x="6613947" y="2307044"/>
            <a:ext cx="629703" cy="832499"/>
          </a:xfrm>
          <a:prstGeom prst="down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05;p19">
            <a:extLst>
              <a:ext uri="{FF2B5EF4-FFF2-40B4-BE49-F238E27FC236}">
                <a16:creationId xmlns:a16="http://schemas.microsoft.com/office/drawing/2014/main" id="{9290327F-FE31-194B-BBC6-C9B361D62818}"/>
              </a:ext>
            </a:extLst>
          </p:cNvPr>
          <p:cNvSpPr/>
          <p:nvPr/>
        </p:nvSpPr>
        <p:spPr>
          <a:xfrm>
            <a:off x="7361007" y="2101378"/>
            <a:ext cx="4020799" cy="1327622"/>
          </a:xfrm>
          <a:prstGeom prst="roundRect">
            <a:avLst/>
          </a:prstGeom>
          <a:noFill/>
          <a:ln w="28575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17ED2C-D827-4C45-BB2B-8FA2A1A123A2}"/>
              </a:ext>
            </a:extLst>
          </p:cNvPr>
          <p:cNvSpPr txBox="1"/>
          <p:nvPr/>
        </p:nvSpPr>
        <p:spPr>
          <a:xfrm>
            <a:off x="6611277" y="256940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학습</a:t>
            </a:r>
          </a:p>
        </p:txBody>
      </p:sp>
      <p:sp>
        <p:nvSpPr>
          <p:cNvPr id="28" name="Google Shape;194;p19">
            <a:extLst>
              <a:ext uri="{FF2B5EF4-FFF2-40B4-BE49-F238E27FC236}">
                <a16:creationId xmlns:a16="http://schemas.microsoft.com/office/drawing/2014/main" id="{C9795113-5087-5347-935E-945A6A018050}"/>
              </a:ext>
            </a:extLst>
          </p:cNvPr>
          <p:cNvSpPr/>
          <p:nvPr/>
        </p:nvSpPr>
        <p:spPr>
          <a:xfrm>
            <a:off x="5157612" y="4106967"/>
            <a:ext cx="1876773" cy="832499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solidFill>
              <a:schemeClr val="accent6"/>
            </a:solidFill>
            <a:headEnd type="none" w="sm" len="sm"/>
            <a:tailEnd type="none" w="sm" len="sm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spcFirstLastPara="1" vert="horz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D506C6-FC1A-814E-B01D-0A4F39A821B2}"/>
              </a:ext>
            </a:extLst>
          </p:cNvPr>
          <p:cNvSpPr txBox="1"/>
          <p:nvPr/>
        </p:nvSpPr>
        <p:spPr>
          <a:xfrm>
            <a:off x="5772695" y="4156289"/>
            <a:ext cx="665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800" b="1" dirty="0"/>
              <a:t>대답</a:t>
            </a:r>
            <a:r>
              <a:rPr kumimoji="1" lang="ko-KR" altLang="en-US" sz="1800" b="1" dirty="0"/>
              <a:t> </a:t>
            </a:r>
            <a:endParaRPr kumimoji="1" lang="en-US" altLang="ko-KR" sz="1800" b="1" dirty="0"/>
          </a:p>
          <a:p>
            <a:r>
              <a:rPr kumimoji="1" lang="ko-Kore-KR" altLang="en-US" sz="1800" b="1" dirty="0"/>
              <a:t>가능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915C7D-59BC-3642-B537-8DD147C60330}"/>
              </a:ext>
            </a:extLst>
          </p:cNvPr>
          <p:cNvSpPr txBox="1"/>
          <p:nvPr/>
        </p:nvSpPr>
        <p:spPr>
          <a:xfrm>
            <a:off x="1495741" y="4626399"/>
            <a:ext cx="681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/>
              <a:t>[</a:t>
            </a:r>
            <a:r>
              <a:rPr kumimoji="1" lang="ko-KR" altLang="en-US" sz="1200" b="1" dirty="0"/>
              <a:t> </a:t>
            </a:r>
            <a:r>
              <a:rPr kumimoji="1" lang="ko-KR" altLang="en-US" sz="1200" b="1" dirty="0" err="1"/>
              <a:t>챗봇</a:t>
            </a:r>
            <a:r>
              <a:rPr kumimoji="1" lang="ko-KR" altLang="en-US" sz="1200" b="1" dirty="0"/>
              <a:t> </a:t>
            </a:r>
            <a:r>
              <a:rPr kumimoji="1" lang="en-US" altLang="ko-KR" sz="1200" b="1" dirty="0"/>
              <a:t>]</a:t>
            </a:r>
            <a:endParaRPr kumimoji="1" lang="ko-Kore-KR" altLang="en-US" sz="1200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"/>
          <p:cNvSpPr txBox="1"/>
          <p:nvPr/>
        </p:nvSpPr>
        <p:spPr>
          <a:xfrm>
            <a:off x="527409" y="4713983"/>
            <a:ext cx="10113600" cy="15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dirty="0" err="1">
                <a:solidFill>
                  <a:schemeClr val="dk1"/>
                </a:solidFill>
                <a:latin typeface="+mj-ea"/>
                <a:ea typeface="+mj-ea"/>
              </a:rPr>
              <a:t>챗봇이</a:t>
            </a:r>
            <a:r>
              <a:rPr lang="ko-KR" sz="1700" dirty="0">
                <a:solidFill>
                  <a:schemeClr val="dk1"/>
                </a:solidFill>
                <a:latin typeface="+mj-ea"/>
                <a:ea typeface="+mj-ea"/>
              </a:rPr>
              <a:t> 아직 학습하지 못해 답변이 불가능한 질문을</a:t>
            </a:r>
            <a:endParaRPr sz="1700" dirty="0">
              <a:solidFill>
                <a:schemeClr val="dk1"/>
              </a:solidFill>
              <a:latin typeface="+mj-ea"/>
              <a:ea typeface="+mj-e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Arial"/>
                <a:sym typeface="Arial"/>
              </a:rPr>
              <a:t> </a:t>
            </a:r>
            <a:endParaRPr sz="1700" b="0" i="0" u="none" strike="noStrike" cap="none" dirty="0">
              <a:solidFill>
                <a:schemeClr val="dk1"/>
              </a:solidFill>
              <a:latin typeface="+mj-ea"/>
              <a:ea typeface="+mj-ea"/>
              <a:cs typeface="Arial"/>
              <a:sym typeface="Arial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ko-KR" sz="17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Arial"/>
                <a:sym typeface="Arial"/>
              </a:rPr>
              <a:t>형태소 단위로 분석하여 키워드를 파악</a:t>
            </a:r>
            <a:r>
              <a:rPr lang="ko-KR" sz="1700" dirty="0">
                <a:solidFill>
                  <a:schemeClr val="dk1"/>
                </a:solidFill>
                <a:latin typeface="+mj-ea"/>
                <a:ea typeface="+mj-ea"/>
              </a:rPr>
              <a:t> </a:t>
            </a:r>
            <a:r>
              <a:rPr lang="ko-KR" sz="17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Arial"/>
                <a:sym typeface="Arial"/>
              </a:rPr>
              <a:t>(</a:t>
            </a:r>
            <a:r>
              <a:rPr lang="ko-KR" sz="1700" b="0" i="0" u="none" strike="noStrike" cap="none" dirty="0" err="1">
                <a:solidFill>
                  <a:schemeClr val="dk1"/>
                </a:solidFill>
                <a:latin typeface="+mj-ea"/>
                <a:ea typeface="+mj-ea"/>
                <a:cs typeface="Arial"/>
                <a:sym typeface="Arial"/>
              </a:rPr>
              <a:t>Kkma</a:t>
            </a:r>
            <a:r>
              <a:rPr lang="ko-KR" sz="17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Arial"/>
                <a:sym typeface="Arial"/>
              </a:rPr>
              <a:t>, </a:t>
            </a:r>
            <a:r>
              <a:rPr lang="ko-KR" sz="1700" b="0" i="0" u="none" strike="noStrike" cap="none" dirty="0" err="1">
                <a:solidFill>
                  <a:schemeClr val="dk1"/>
                </a:solidFill>
                <a:latin typeface="+mj-ea"/>
                <a:ea typeface="+mj-ea"/>
                <a:cs typeface="Arial"/>
                <a:sym typeface="Arial"/>
              </a:rPr>
              <a:t>morphs</a:t>
            </a:r>
            <a:r>
              <a:rPr lang="ko-KR" sz="17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Arial"/>
                <a:sym typeface="Arial"/>
              </a:rPr>
              <a:t> 함수)</a:t>
            </a:r>
            <a:endParaRPr sz="1700" dirty="0">
              <a:solidFill>
                <a:schemeClr val="dk1"/>
              </a:solidFill>
              <a:latin typeface="+mj-ea"/>
              <a:ea typeface="+mj-ea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ko-KR" sz="17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Arial"/>
                <a:sym typeface="Arial"/>
              </a:rPr>
              <a:t>해당 키워드가 인덱스 데이터베이스에 존재한다면 </a:t>
            </a:r>
            <a:r>
              <a:rPr lang="ko-KR" sz="1700" b="0" i="0" u="none" strike="noStrike" cap="none" dirty="0" err="1">
                <a:solidFill>
                  <a:schemeClr val="dk1"/>
                </a:solidFill>
                <a:latin typeface="+mj-ea"/>
                <a:ea typeface="+mj-ea"/>
                <a:cs typeface="Arial"/>
                <a:sym typeface="Arial"/>
              </a:rPr>
              <a:t>page</a:t>
            </a:r>
            <a:r>
              <a:rPr lang="ko-KR" sz="17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Arial"/>
                <a:sym typeface="Arial"/>
              </a:rPr>
              <a:t> 컬럼을 읽어와 리턴</a:t>
            </a:r>
            <a:endParaRPr sz="1700" b="0" i="0" u="none" strike="noStrike" cap="none" dirty="0">
              <a:solidFill>
                <a:schemeClr val="dk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cxnSp>
        <p:nvCxnSpPr>
          <p:cNvPr id="234" name="Google Shape;234;p21"/>
          <p:cNvCxnSpPr/>
          <p:nvPr/>
        </p:nvCxnSpPr>
        <p:spPr>
          <a:xfrm>
            <a:off x="1026521" y="989148"/>
            <a:ext cx="2160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5" name="Google Shape;235;p21"/>
          <p:cNvSpPr txBox="1"/>
          <p:nvPr/>
        </p:nvSpPr>
        <p:spPr>
          <a:xfrm>
            <a:off x="1026521" y="437393"/>
            <a:ext cx="50697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>
                <a:solidFill>
                  <a:srgbClr val="00002F"/>
                </a:solidFill>
                <a:latin typeface="+mj-ea"/>
                <a:ea typeface="+mj-ea"/>
              </a:rPr>
              <a:t>구성 및 기능</a:t>
            </a:r>
            <a:endParaRPr sz="1500" b="0" i="0" u="none" strike="noStrike" cap="none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236" name="Google Shape;236;p21"/>
          <p:cNvSpPr txBox="1"/>
          <p:nvPr/>
        </p:nvSpPr>
        <p:spPr>
          <a:xfrm>
            <a:off x="455532" y="498947"/>
            <a:ext cx="614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02.</a:t>
            </a:r>
            <a:endParaRPr sz="2400" b="0" i="0" u="none" strike="noStrike" cap="non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1"/>
          <p:cNvSpPr txBox="1"/>
          <p:nvPr/>
        </p:nvSpPr>
        <p:spPr>
          <a:xfrm>
            <a:off x="1026521" y="1006797"/>
            <a:ext cx="50697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1"/>
          <p:cNvSpPr txBox="1"/>
          <p:nvPr/>
        </p:nvSpPr>
        <p:spPr>
          <a:xfrm>
            <a:off x="1026521" y="1006797"/>
            <a:ext cx="50697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1"/>
          <p:cNvSpPr txBox="1"/>
          <p:nvPr/>
        </p:nvSpPr>
        <p:spPr>
          <a:xfrm>
            <a:off x="1026521" y="1006797"/>
            <a:ext cx="50697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 startAt="3"/>
            </a:pPr>
            <a:r>
              <a:rPr lang="ko-KR" sz="1800">
                <a:solidFill>
                  <a:schemeClr val="dk1"/>
                </a:solidFill>
                <a:latin typeface="+mj-ea"/>
                <a:ea typeface="+mj-ea"/>
              </a:rPr>
              <a:t>구현 세부 기능</a:t>
            </a:r>
            <a:endParaRPr sz="1900">
              <a:solidFill>
                <a:srgbClr val="00002F"/>
              </a:solidFill>
              <a:latin typeface="+mj-ea"/>
              <a:ea typeface="+mj-ea"/>
            </a:endParaRPr>
          </a:p>
        </p:txBody>
      </p:sp>
      <p:sp>
        <p:nvSpPr>
          <p:cNvPr id="225" name="Google Shape;225;p21"/>
          <p:cNvSpPr/>
          <p:nvPr/>
        </p:nvSpPr>
        <p:spPr>
          <a:xfrm>
            <a:off x="362732" y="1495291"/>
            <a:ext cx="11547046" cy="3144631"/>
          </a:xfrm>
          <a:prstGeom prst="roundRect">
            <a:avLst/>
          </a:prstGeom>
          <a:noFill/>
          <a:ln w="28575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21"/>
          <p:cNvPicPr preferRelativeResize="0"/>
          <p:nvPr/>
        </p:nvPicPr>
        <p:blipFill rotWithShape="1">
          <a:blip r:embed="rId3">
            <a:alphaModFix/>
          </a:blip>
          <a:srcRect l="74793" t="28367" r="14283" b="64979"/>
          <a:stretch/>
        </p:blipFill>
        <p:spPr>
          <a:xfrm>
            <a:off x="504645" y="1753262"/>
            <a:ext cx="1549921" cy="644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1"/>
          <p:cNvPicPr preferRelativeResize="0"/>
          <p:nvPr/>
        </p:nvPicPr>
        <p:blipFill rotWithShape="1">
          <a:blip r:embed="rId3">
            <a:alphaModFix/>
          </a:blip>
          <a:srcRect l="26787" t="33979" r="34418" b="50543"/>
          <a:stretch/>
        </p:blipFill>
        <p:spPr>
          <a:xfrm>
            <a:off x="6605796" y="3065045"/>
            <a:ext cx="5223471" cy="1437981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</p:pic>
      <p:sp>
        <p:nvSpPr>
          <p:cNvPr id="229" name="Google Shape;229;p21"/>
          <p:cNvSpPr txBox="1"/>
          <p:nvPr/>
        </p:nvSpPr>
        <p:spPr>
          <a:xfrm>
            <a:off x="527409" y="3173702"/>
            <a:ext cx="2063985" cy="461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600" b="0" i="0" u="none" strike="noStrike" cap="none" dirty="0">
                <a:solidFill>
                  <a:srgbClr val="000000"/>
                </a:solidFill>
                <a:highlight>
                  <a:srgbClr val="80CAC7"/>
                </a:highlight>
                <a:latin typeface="Malgun Gothic"/>
                <a:ea typeface="Malgun Gothic"/>
                <a:cs typeface="Malgun Gothic"/>
                <a:sym typeface="Malgun Gothic"/>
              </a:rPr>
              <a:t>{‘</a:t>
            </a:r>
            <a:r>
              <a:rPr lang="ko-KR" sz="1600" b="1" i="0" u="none" strike="noStrike" cap="none" dirty="0">
                <a:solidFill>
                  <a:srgbClr val="FF0000"/>
                </a:solidFill>
                <a:highlight>
                  <a:srgbClr val="80CAC7"/>
                </a:highlight>
                <a:latin typeface="Malgun Gothic"/>
                <a:ea typeface="Malgun Gothic"/>
                <a:cs typeface="Malgun Gothic"/>
                <a:sym typeface="Malgun Gothic"/>
              </a:rPr>
              <a:t>복합</a:t>
            </a:r>
            <a:r>
              <a:rPr lang="ko-KR" sz="1600" b="0" i="0" u="none" strike="noStrike" cap="none" dirty="0">
                <a:solidFill>
                  <a:srgbClr val="000000"/>
                </a:solidFill>
                <a:highlight>
                  <a:srgbClr val="80CAC7"/>
                </a:highlight>
                <a:latin typeface="Malgun Gothic"/>
                <a:ea typeface="Malgun Gothic"/>
                <a:cs typeface="Malgun Gothic"/>
                <a:sym typeface="Malgun Gothic"/>
              </a:rPr>
              <a:t>’,’문’,’이’,’뭐야’}</a:t>
            </a:r>
            <a:endParaRPr sz="1600" b="0" i="0" u="none" strike="noStrike" cap="none" dirty="0">
              <a:solidFill>
                <a:srgbClr val="000000"/>
              </a:solidFill>
              <a:highlight>
                <a:srgbClr val="80CAC7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31" name="Google Shape;231;p21"/>
          <p:cNvGraphicFramePr/>
          <p:nvPr>
            <p:extLst>
              <p:ext uri="{D42A27DB-BD31-4B8C-83A1-F6EECF244321}">
                <p14:modId xmlns:p14="http://schemas.microsoft.com/office/powerpoint/2010/main" val="2045872171"/>
              </p:ext>
            </p:extLst>
          </p:nvPr>
        </p:nvGraphicFramePr>
        <p:xfrm>
          <a:off x="3412467" y="2538676"/>
          <a:ext cx="2907984" cy="1605713"/>
        </p:xfrm>
        <a:graphic>
          <a:graphicData uri="http://schemas.openxmlformats.org/drawingml/2006/table">
            <a:tbl>
              <a:tblPr>
                <a:noFill/>
                <a:tableStyleId>{7DF277D2-6A03-4511-99A4-2757BD6EE7AF}</a:tableStyleId>
              </a:tblPr>
              <a:tblGrid>
                <a:gridCol w="969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9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9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068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subject</a:t>
                      </a:r>
                      <a:endParaRPr sz="1300" u="none" strike="noStrike" cap="none"/>
                    </a:p>
                  </a:txBody>
                  <a:tcPr marL="121900" marR="121900" marT="121900" marB="121900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index</a:t>
                      </a:r>
                      <a:endParaRPr sz="1300" u="none" strike="noStrike" cap="none"/>
                    </a:p>
                  </a:txBody>
                  <a:tcPr marL="121900" marR="121900" marT="121900" marB="121900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page</a:t>
                      </a:r>
                      <a:endParaRPr sz="1300" u="none" strike="noStrike" cap="none"/>
                    </a:p>
                  </a:txBody>
                  <a:tcPr marL="121900" marR="121900" marT="121900" marB="121900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68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 dirty="0"/>
                        <a:t>...</a:t>
                      </a:r>
                      <a:endParaRPr sz="1300" u="none" strike="noStrike" cap="none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...</a:t>
                      </a:r>
                      <a:endParaRPr sz="1300" u="none" strike="noStrike" cap="none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 dirty="0"/>
                        <a:t>...</a:t>
                      </a:r>
                      <a:endParaRPr sz="1300" u="none" strike="noStrike" cap="none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43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 dirty="0" err="1"/>
                        <a:t>형식언어</a:t>
                      </a:r>
                      <a:endParaRPr sz="1300" u="none" strike="noStrike" cap="none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1" u="none" strike="noStrike" cap="none" dirty="0" err="1">
                          <a:solidFill>
                            <a:srgbClr val="FF0000"/>
                          </a:solidFill>
                        </a:rPr>
                        <a:t>복합문</a:t>
                      </a:r>
                      <a:endParaRPr sz="1300" b="1" u="none" strike="noStrike" cap="none" dirty="0">
                        <a:solidFill>
                          <a:srgbClr val="FF0000"/>
                        </a:solidFill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1" u="none" strike="noStrike" cap="none" dirty="0">
                          <a:solidFill>
                            <a:srgbClr val="FF0000"/>
                          </a:solidFill>
                        </a:rPr>
                        <a:t>478</a:t>
                      </a:r>
                      <a:endParaRPr sz="1300" b="1" u="none" strike="noStrike" cap="none" dirty="0">
                        <a:solidFill>
                          <a:srgbClr val="FF0000"/>
                        </a:solidFill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3" name="Google Shape;233;p21"/>
          <p:cNvSpPr/>
          <p:nvPr/>
        </p:nvSpPr>
        <p:spPr>
          <a:xfrm>
            <a:off x="7258756" y="3668320"/>
            <a:ext cx="1502209" cy="231433"/>
          </a:xfrm>
          <a:prstGeom prst="round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88;p18">
            <a:extLst>
              <a:ext uri="{FF2B5EF4-FFF2-40B4-BE49-F238E27FC236}">
                <a16:creationId xmlns:a16="http://schemas.microsoft.com/office/drawing/2014/main" id="{3AA8A23C-74C1-2E4D-9F4A-33683553460D}"/>
              </a:ext>
            </a:extLst>
          </p:cNvPr>
          <p:cNvSpPr txBox="1"/>
          <p:nvPr/>
        </p:nvSpPr>
        <p:spPr>
          <a:xfrm>
            <a:off x="3233781" y="925197"/>
            <a:ext cx="577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>
              <a:buSzPts val="1900"/>
            </a:pPr>
            <a:r>
              <a:rPr lang="en-US" altLang="ko-KR" sz="1600" dirty="0">
                <a:latin typeface="+mj-ea"/>
                <a:cs typeface="Malgun Gothic"/>
                <a:sym typeface="Malgun Gothic"/>
              </a:rPr>
              <a:t>(2)</a:t>
            </a:r>
            <a:r>
              <a:rPr lang="ko-KR" altLang="en-US" sz="1600" dirty="0">
                <a:latin typeface="+mj-ea"/>
                <a:cs typeface="Malgun Gothic"/>
                <a:sym typeface="Malgun Gothic"/>
              </a:rPr>
              <a:t> </a:t>
            </a:r>
            <a:r>
              <a:rPr lang="ko-KR" altLang="en-US" sz="1600" dirty="0">
                <a:solidFill>
                  <a:schemeClr val="dk1"/>
                </a:solidFill>
                <a:latin typeface="+mj-ea"/>
                <a:cs typeface="Malgun Gothic"/>
                <a:sym typeface="Malgun Gothic"/>
              </a:rPr>
              <a:t>답변 불가능한 질문 키워드 파악 및 교재 페이지 매핑</a:t>
            </a:r>
            <a:endParaRPr lang="ko-KR" altLang="en-US" dirty="0">
              <a:latin typeface="+mj-ea"/>
              <a:cs typeface="Malgun Gothic"/>
              <a:sym typeface="Malgun 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671CD-8CE9-7145-B513-F74E0FEE9E93}"/>
              </a:ext>
            </a:extLst>
          </p:cNvPr>
          <p:cNvSpPr txBox="1"/>
          <p:nvPr/>
        </p:nvSpPr>
        <p:spPr>
          <a:xfrm>
            <a:off x="1198750" y="2471830"/>
            <a:ext cx="689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b="1" dirty="0"/>
              <a:t>형태소</a:t>
            </a:r>
            <a:r>
              <a:rPr kumimoji="1" lang="ko-KR" altLang="en-US" sz="1200" b="1" dirty="0"/>
              <a:t> </a:t>
            </a:r>
            <a:endParaRPr kumimoji="1" lang="en-US" altLang="ko-KR" sz="1200" b="1" dirty="0"/>
          </a:p>
          <a:p>
            <a:r>
              <a:rPr kumimoji="1" lang="ko-KR" altLang="en-US" sz="1200" b="1" dirty="0"/>
              <a:t>분석</a:t>
            </a:r>
            <a:endParaRPr kumimoji="1" lang="ko-Kore-KR" altLang="en-US" sz="1200" b="1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1C0D487-424B-D747-82EF-3132F9307735}"/>
              </a:ext>
            </a:extLst>
          </p:cNvPr>
          <p:cNvCxnSpPr>
            <a:cxnSpLocks/>
          </p:cNvCxnSpPr>
          <p:nvPr/>
        </p:nvCxnSpPr>
        <p:spPr>
          <a:xfrm flipH="1">
            <a:off x="1198750" y="2350206"/>
            <a:ext cx="1" cy="7148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F6CE0CA-1AB5-614A-ABBD-4B74882E5F6E}"/>
              </a:ext>
            </a:extLst>
          </p:cNvPr>
          <p:cNvSpPr txBox="1"/>
          <p:nvPr/>
        </p:nvSpPr>
        <p:spPr>
          <a:xfrm>
            <a:off x="2709188" y="318115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 dirty="0"/>
              <a:t>검색</a:t>
            </a:r>
            <a:endParaRPr kumimoji="1" lang="ko-Kore-KR" altLang="en-US" sz="1200" b="1" dirty="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609B452-6D04-0C41-BB52-F8BB9FF4E935}"/>
              </a:ext>
            </a:extLst>
          </p:cNvPr>
          <p:cNvCxnSpPr>
            <a:cxnSpLocks/>
          </p:cNvCxnSpPr>
          <p:nvPr/>
        </p:nvCxnSpPr>
        <p:spPr>
          <a:xfrm>
            <a:off x="2638775" y="3454538"/>
            <a:ext cx="64956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CB707D1-8BFC-F841-B152-A292E0DDCAD5}"/>
              </a:ext>
            </a:extLst>
          </p:cNvPr>
          <p:cNvSpPr txBox="1"/>
          <p:nvPr/>
        </p:nvSpPr>
        <p:spPr>
          <a:xfrm>
            <a:off x="4148153" y="2204012"/>
            <a:ext cx="143661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b="1" dirty="0"/>
              <a:t>[</a:t>
            </a:r>
            <a:r>
              <a:rPr kumimoji="1" lang="ko-KR" altLang="en-US" sz="1300" b="1" dirty="0"/>
              <a:t> </a:t>
            </a:r>
            <a:r>
              <a:rPr kumimoji="1" lang="ko-Kore-KR" altLang="en-US" sz="1300" b="1" dirty="0"/>
              <a:t>인덱스</a:t>
            </a:r>
            <a:r>
              <a:rPr kumimoji="1" lang="ko-KR" altLang="en-US" sz="1300" b="1" dirty="0"/>
              <a:t> 테이블 </a:t>
            </a:r>
            <a:r>
              <a:rPr kumimoji="1" lang="en-US" altLang="ko-KR" sz="1300" b="1" dirty="0"/>
              <a:t>]</a:t>
            </a:r>
            <a:endParaRPr kumimoji="1" lang="ko-Kore-KR" altLang="en-US" sz="13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8F91C91-1EB3-9E4A-A22C-6B2F97C68843}"/>
              </a:ext>
            </a:extLst>
          </p:cNvPr>
          <p:cNvSpPr txBox="1"/>
          <p:nvPr/>
        </p:nvSpPr>
        <p:spPr>
          <a:xfrm>
            <a:off x="6834851" y="2436515"/>
            <a:ext cx="843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b="1" dirty="0"/>
              <a:t>정보</a:t>
            </a:r>
            <a:r>
              <a:rPr kumimoji="1" lang="ko-KR" altLang="en-US" sz="1200" b="1" dirty="0"/>
              <a:t> 제공</a:t>
            </a:r>
            <a:endParaRPr kumimoji="1" lang="ko-Kore-KR" altLang="en-US" sz="1200" b="1" dirty="0"/>
          </a:p>
        </p:txBody>
      </p: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A56604CC-8F8C-8C46-8EAB-6A06068133BC}"/>
              </a:ext>
            </a:extLst>
          </p:cNvPr>
          <p:cNvCxnSpPr>
            <a:cxnSpLocks/>
          </p:cNvCxnSpPr>
          <p:nvPr/>
        </p:nvCxnSpPr>
        <p:spPr>
          <a:xfrm>
            <a:off x="6410763" y="2710943"/>
            <a:ext cx="1502209" cy="528511"/>
          </a:xfrm>
          <a:prstGeom prst="bentConnector3">
            <a:avLst>
              <a:gd name="adj1" fmla="val 99598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C15F04BB-342D-7046-A2E2-86059E56F15A}"/>
              </a:ext>
            </a:extLst>
          </p:cNvPr>
          <p:cNvSpPr/>
          <p:nvPr/>
        </p:nvSpPr>
        <p:spPr>
          <a:xfrm>
            <a:off x="1254231" y="1724586"/>
            <a:ext cx="9730800" cy="4316400"/>
          </a:xfrm>
          <a:prstGeom prst="roundRect">
            <a:avLst>
              <a:gd name="adj" fmla="val 116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6" name="Google Shape;246;p22"/>
          <p:cNvSpPr txBox="1"/>
          <p:nvPr/>
        </p:nvSpPr>
        <p:spPr>
          <a:xfrm>
            <a:off x="1492281" y="1956109"/>
            <a:ext cx="9254700" cy="3853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2500" b="1" i="0" u="none" strike="noStrike" cap="none" dirty="0">
                <a:solidFill>
                  <a:schemeClr val="dk1"/>
                </a:solidFill>
                <a:highlight>
                  <a:schemeClr val="accent6"/>
                </a:highlight>
                <a:latin typeface="+mj-ea"/>
                <a:ea typeface="+mj-ea"/>
              </a:rPr>
              <a:t>질문</a:t>
            </a:r>
            <a:r>
              <a:rPr lang="ko-KR" sz="17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Arial"/>
                <a:sym typeface="Arial"/>
              </a:rPr>
              <a:t>을 통해 </a:t>
            </a:r>
            <a:r>
              <a:rPr lang="ko-KR" altLang="en-US" sz="2500" b="1" i="0" u="sng" strike="noStrike" cap="none" dirty="0">
                <a:solidFill>
                  <a:schemeClr val="dk1"/>
                </a:solidFill>
                <a:highlight>
                  <a:srgbClr val="9FC5E8"/>
                </a:highlight>
                <a:latin typeface="+mj-ea"/>
                <a:ea typeface="+mj-ea"/>
              </a:rPr>
              <a:t>사용자</a:t>
            </a:r>
            <a:r>
              <a:rPr lang="ko-KR" sz="2500" b="1" i="0" u="sng" strike="noStrike" cap="none" dirty="0">
                <a:solidFill>
                  <a:schemeClr val="dk1"/>
                </a:solidFill>
                <a:highlight>
                  <a:srgbClr val="9FC5E8"/>
                </a:highlight>
                <a:latin typeface="+mj-ea"/>
                <a:ea typeface="+mj-ea"/>
              </a:rPr>
              <a:t> 참여도를 파악</a:t>
            </a:r>
            <a:r>
              <a:rPr lang="ko-KR" sz="2500" b="1" i="0" u="none" strike="noStrike" cap="none" dirty="0">
                <a:solidFill>
                  <a:schemeClr val="dk1"/>
                </a:solidFill>
                <a:latin typeface="+mj-ea"/>
                <a:ea typeface="+mj-ea"/>
              </a:rPr>
              <a:t>하는 방법</a:t>
            </a:r>
            <a:endParaRPr sz="2500" b="1" i="0" u="none" strike="noStrike" cap="none" dirty="0">
              <a:solidFill>
                <a:schemeClr val="dk1"/>
              </a:solidFill>
              <a:latin typeface="+mj-ea"/>
              <a:ea typeface="+mj-e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 dirty="0">
              <a:solidFill>
                <a:schemeClr val="dk1"/>
              </a:solidFill>
              <a:latin typeface="+mj-ea"/>
              <a:ea typeface="+mj-ea"/>
              <a:cs typeface="Arial"/>
              <a:sym typeface="Arial"/>
            </a:endParaRPr>
          </a:p>
          <a:p>
            <a:pPr marL="609600" marR="0" lvl="0" indent="-412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AutoNum type="arabicPeriod"/>
            </a:pPr>
            <a:r>
              <a:rPr lang="ko-KR" sz="17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Arial"/>
                <a:sym typeface="Arial"/>
              </a:rPr>
              <a:t>챗봇</a:t>
            </a:r>
            <a:endParaRPr sz="1700" b="0" i="0" u="none" strike="noStrike" cap="none" dirty="0">
              <a:solidFill>
                <a:schemeClr val="dk1"/>
              </a:solidFill>
              <a:latin typeface="+mj-ea"/>
              <a:ea typeface="+mj-ea"/>
              <a:cs typeface="Arial"/>
              <a:sym typeface="Arial"/>
            </a:endParaRPr>
          </a:p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dirty="0" err="1">
                <a:solidFill>
                  <a:schemeClr val="dk1"/>
                </a:solidFill>
                <a:latin typeface="+mj-ea"/>
                <a:ea typeface="+mj-ea"/>
              </a:rPr>
              <a:t>챗봇이</a:t>
            </a:r>
            <a:r>
              <a:rPr lang="ko-KR" sz="1700" dirty="0">
                <a:solidFill>
                  <a:schemeClr val="dk1"/>
                </a:solidFill>
                <a:latin typeface="+mj-ea"/>
                <a:ea typeface="+mj-ea"/>
              </a:rPr>
              <a:t> 답변을 제공한 경우,</a:t>
            </a:r>
            <a:endParaRPr sz="1700" dirty="0">
              <a:solidFill>
                <a:schemeClr val="dk1"/>
              </a:solidFill>
              <a:latin typeface="+mj-ea"/>
              <a:ea typeface="+mj-ea"/>
            </a:endParaRPr>
          </a:p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altLang="en-US" sz="1700" dirty="0">
                <a:solidFill>
                  <a:schemeClr val="dk1"/>
                </a:solidFill>
                <a:latin typeface="+mj-ea"/>
                <a:ea typeface="+mj-ea"/>
              </a:rPr>
              <a:t>사용자</a:t>
            </a:r>
            <a:r>
              <a:rPr lang="ko-KR" sz="1700" dirty="0">
                <a:solidFill>
                  <a:schemeClr val="dk1"/>
                </a:solidFill>
                <a:latin typeface="+mj-ea"/>
                <a:ea typeface="+mj-ea"/>
              </a:rPr>
              <a:t>의</a:t>
            </a:r>
            <a:r>
              <a:rPr lang="ko-KR" sz="17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Arial"/>
                <a:sym typeface="Arial"/>
              </a:rPr>
              <a:t> 질문의 </a:t>
            </a:r>
            <a:r>
              <a:rPr lang="ko-KR" sz="1700" b="0" i="0" u="none" strike="noStrike" cap="none" dirty="0" err="1">
                <a:solidFill>
                  <a:schemeClr val="dk1"/>
                </a:solidFill>
                <a:latin typeface="+mj-ea"/>
                <a:ea typeface="+mj-ea"/>
                <a:cs typeface="Arial"/>
                <a:sym typeface="Arial"/>
              </a:rPr>
              <a:t>인텐트를</a:t>
            </a:r>
            <a:r>
              <a:rPr lang="ko-KR" sz="17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Arial"/>
                <a:sym typeface="Arial"/>
              </a:rPr>
              <a:t> 파악하여 교과 관련 질문인 경우, 자동으로 참여도 점수를 부여</a:t>
            </a:r>
            <a:endParaRPr sz="1700" b="0" i="0" u="none" strike="noStrike" cap="none" dirty="0">
              <a:solidFill>
                <a:schemeClr val="dk1"/>
              </a:solidFill>
              <a:latin typeface="+mj-ea"/>
              <a:ea typeface="+mj-ea"/>
              <a:cs typeface="Arial"/>
              <a:sym typeface="Arial"/>
            </a:endParaRPr>
          </a:p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Arial"/>
                <a:sym typeface="Arial"/>
              </a:rPr>
              <a:t>(교과 관련 질문 </a:t>
            </a:r>
            <a:r>
              <a:rPr lang="ko-KR" sz="1700" b="0" i="0" u="none" strike="noStrike" cap="none" dirty="0" err="1">
                <a:solidFill>
                  <a:schemeClr val="dk1"/>
                </a:solidFill>
                <a:latin typeface="+mj-ea"/>
                <a:ea typeface="+mj-ea"/>
                <a:cs typeface="Arial"/>
                <a:sym typeface="Arial"/>
              </a:rPr>
              <a:t>인텐트</a:t>
            </a:r>
            <a:r>
              <a:rPr lang="ko-KR" sz="17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Arial"/>
                <a:sym typeface="Arial"/>
              </a:rPr>
              <a:t>: 이름이  ‘CH’, ‘</a:t>
            </a:r>
            <a:r>
              <a:rPr lang="ko-KR" sz="1700" b="0" i="0" u="none" strike="noStrike" cap="none" dirty="0" err="1">
                <a:solidFill>
                  <a:schemeClr val="dk1"/>
                </a:solidFill>
                <a:latin typeface="+mj-ea"/>
                <a:ea typeface="+mj-ea"/>
                <a:cs typeface="Arial"/>
                <a:sym typeface="Arial"/>
              </a:rPr>
              <a:t>ask</a:t>
            </a:r>
            <a:r>
              <a:rPr lang="ko-KR" sz="17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Arial"/>
                <a:sym typeface="Arial"/>
              </a:rPr>
              <a:t>’, ‘</a:t>
            </a:r>
            <a:r>
              <a:rPr lang="ko-KR" sz="1700" b="0" i="0" u="none" strike="noStrike" cap="none" dirty="0" err="1">
                <a:solidFill>
                  <a:schemeClr val="dk1"/>
                </a:solidFill>
                <a:latin typeface="+mj-ea"/>
                <a:ea typeface="+mj-ea"/>
                <a:cs typeface="Arial"/>
                <a:sym typeface="Arial"/>
              </a:rPr>
              <a:t>UQ’로</a:t>
            </a:r>
            <a:r>
              <a:rPr lang="ko-KR" sz="17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Arial"/>
                <a:sym typeface="Arial"/>
              </a:rPr>
              <a:t> 시작) </a:t>
            </a:r>
            <a:endParaRPr sz="1700" b="0" i="0" u="none" strike="noStrike" cap="none" dirty="0">
              <a:solidFill>
                <a:schemeClr val="dk1"/>
              </a:solidFill>
              <a:latin typeface="+mj-ea"/>
              <a:ea typeface="+mj-ea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 dirty="0">
              <a:solidFill>
                <a:schemeClr val="dk1"/>
              </a:solidFill>
              <a:latin typeface="+mj-ea"/>
              <a:ea typeface="+mj-ea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 dirty="0">
              <a:solidFill>
                <a:schemeClr val="dk1"/>
              </a:solidFill>
              <a:latin typeface="+mj-ea"/>
              <a:ea typeface="+mj-ea"/>
              <a:cs typeface="Arial"/>
              <a:sym typeface="Arial"/>
            </a:endParaRPr>
          </a:p>
          <a:p>
            <a:pPr marL="647700" marR="0" lvl="0" indent="-450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AutoNum type="arabicPeriod" startAt="2"/>
            </a:pPr>
            <a:r>
              <a:rPr lang="ko-KR" sz="1700" b="0" i="0" u="none" strike="noStrike" cap="none" dirty="0" err="1">
                <a:solidFill>
                  <a:schemeClr val="dk1"/>
                </a:solidFill>
                <a:latin typeface="+mj-ea"/>
                <a:ea typeface="+mj-ea"/>
                <a:cs typeface="Arial"/>
                <a:sym typeface="Arial"/>
              </a:rPr>
              <a:t>웹페이지</a:t>
            </a:r>
            <a:endParaRPr sz="1700" b="0" i="0" u="none" strike="noStrike" cap="none" dirty="0">
              <a:solidFill>
                <a:schemeClr val="dk1"/>
              </a:solidFill>
              <a:latin typeface="+mj-ea"/>
              <a:ea typeface="+mj-ea"/>
              <a:cs typeface="Arial"/>
              <a:sym typeface="Arial"/>
            </a:endParaRPr>
          </a:p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0" i="0" u="none" strike="noStrike" cap="none" dirty="0" err="1">
                <a:solidFill>
                  <a:schemeClr val="dk1"/>
                </a:solidFill>
                <a:latin typeface="+mj-ea"/>
                <a:ea typeface="+mj-ea"/>
                <a:cs typeface="Arial"/>
                <a:sym typeface="Arial"/>
              </a:rPr>
              <a:t>챗봇이</a:t>
            </a:r>
            <a:r>
              <a:rPr lang="ko-KR" sz="17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Arial"/>
                <a:sym typeface="Arial"/>
              </a:rPr>
              <a:t> 답변을 제공하지 못한 경우, </a:t>
            </a:r>
            <a:endParaRPr sz="1700" b="0" i="0" u="none" strike="noStrike" cap="none" dirty="0">
              <a:solidFill>
                <a:schemeClr val="dk1"/>
              </a:solidFill>
              <a:latin typeface="+mj-ea"/>
              <a:ea typeface="+mj-ea"/>
              <a:cs typeface="Arial"/>
              <a:sym typeface="Arial"/>
            </a:endParaRPr>
          </a:p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altLang="en-US" sz="1700" dirty="0">
                <a:solidFill>
                  <a:schemeClr val="dk1"/>
                </a:solidFill>
                <a:latin typeface="+mj-ea"/>
                <a:ea typeface="+mj-ea"/>
              </a:rPr>
              <a:t>사용자가</a:t>
            </a:r>
            <a:r>
              <a:rPr lang="ko-KR" sz="17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Arial"/>
                <a:sym typeface="Arial"/>
              </a:rPr>
              <a:t> 해당 질문을 미해결 질문 게시판에 등록 </a:t>
            </a:r>
            <a:endParaRPr sz="1700" b="0" i="0" u="none" strike="noStrike" cap="none" dirty="0">
              <a:solidFill>
                <a:schemeClr val="dk1"/>
              </a:solidFill>
              <a:latin typeface="+mj-ea"/>
              <a:ea typeface="+mj-ea"/>
              <a:cs typeface="Arial"/>
              <a:sym typeface="Arial"/>
            </a:endParaRPr>
          </a:p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Arial"/>
                <a:sym typeface="Arial"/>
              </a:rPr>
              <a:t>관리자가 이를 판단하여 버튼으로 참여도 점수를 부여</a:t>
            </a:r>
            <a:endParaRPr sz="1700" b="0" i="0" u="none" strike="noStrike" cap="none" dirty="0">
              <a:solidFill>
                <a:schemeClr val="dk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cxnSp>
        <p:nvCxnSpPr>
          <p:cNvPr id="247" name="Google Shape;247;p22"/>
          <p:cNvCxnSpPr/>
          <p:nvPr/>
        </p:nvCxnSpPr>
        <p:spPr>
          <a:xfrm>
            <a:off x="1026521" y="989148"/>
            <a:ext cx="2160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8" name="Google Shape;248;p22"/>
          <p:cNvSpPr txBox="1"/>
          <p:nvPr/>
        </p:nvSpPr>
        <p:spPr>
          <a:xfrm>
            <a:off x="1026521" y="437393"/>
            <a:ext cx="50697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 dirty="0">
                <a:solidFill>
                  <a:srgbClr val="00002F"/>
                </a:solidFill>
                <a:latin typeface="+mj-ea"/>
                <a:ea typeface="+mj-ea"/>
              </a:rPr>
              <a:t>구성 및 기능</a:t>
            </a:r>
            <a:endParaRPr sz="1500" b="0" i="0" u="none" strike="noStrike" cap="none" dirty="0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249" name="Google Shape;249;p22"/>
          <p:cNvSpPr txBox="1"/>
          <p:nvPr/>
        </p:nvSpPr>
        <p:spPr>
          <a:xfrm>
            <a:off x="455532" y="498947"/>
            <a:ext cx="614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02.</a:t>
            </a:r>
            <a:endParaRPr sz="2400" b="0" i="0" u="none" strike="noStrike" cap="non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2"/>
          <p:cNvSpPr txBox="1"/>
          <p:nvPr/>
        </p:nvSpPr>
        <p:spPr>
          <a:xfrm>
            <a:off x="1026521" y="1006797"/>
            <a:ext cx="50697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2"/>
          <p:cNvSpPr txBox="1"/>
          <p:nvPr/>
        </p:nvSpPr>
        <p:spPr>
          <a:xfrm>
            <a:off x="1026521" y="1006797"/>
            <a:ext cx="50697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2"/>
          <p:cNvSpPr txBox="1"/>
          <p:nvPr/>
        </p:nvSpPr>
        <p:spPr>
          <a:xfrm>
            <a:off x="1026521" y="1006797"/>
            <a:ext cx="50697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 startAt="3"/>
            </a:pPr>
            <a:r>
              <a:rPr lang="ko-KR" sz="1800">
                <a:solidFill>
                  <a:schemeClr val="dk1"/>
                </a:solidFill>
                <a:latin typeface="+mj-ea"/>
                <a:ea typeface="+mj-ea"/>
              </a:rPr>
              <a:t>구현 세부 기능</a:t>
            </a:r>
            <a:endParaRPr sz="1900">
              <a:solidFill>
                <a:srgbClr val="00002F"/>
              </a:solidFill>
              <a:latin typeface="+mj-ea"/>
              <a:ea typeface="+mj-ea"/>
            </a:endParaRPr>
          </a:p>
        </p:txBody>
      </p:sp>
      <p:sp>
        <p:nvSpPr>
          <p:cNvPr id="11" name="Google Shape;188;p18">
            <a:extLst>
              <a:ext uri="{FF2B5EF4-FFF2-40B4-BE49-F238E27FC236}">
                <a16:creationId xmlns:a16="http://schemas.microsoft.com/office/drawing/2014/main" id="{103965AB-E298-F442-B54D-C9A1DE51C233}"/>
              </a:ext>
            </a:extLst>
          </p:cNvPr>
          <p:cNvSpPr txBox="1"/>
          <p:nvPr/>
        </p:nvSpPr>
        <p:spPr>
          <a:xfrm>
            <a:off x="3233781" y="925197"/>
            <a:ext cx="577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>
              <a:buSzPts val="1900"/>
            </a:pPr>
            <a:r>
              <a:rPr lang="en-US" altLang="ko-KR" sz="1600" dirty="0">
                <a:latin typeface="+mj-ea"/>
                <a:cs typeface="Malgun Gothic"/>
                <a:sym typeface="Malgun Gothic"/>
              </a:rPr>
              <a:t>(3)</a:t>
            </a:r>
            <a:r>
              <a:rPr lang="ko-KR" altLang="en-US" sz="1600" dirty="0">
                <a:latin typeface="+mj-ea"/>
                <a:cs typeface="Malgun Gothic"/>
                <a:sym typeface="Malgun Gothic"/>
              </a:rPr>
              <a:t> 과목별 사용자 </a:t>
            </a:r>
            <a:r>
              <a:rPr lang="ko-KR" altLang="en-US" sz="1600" dirty="0">
                <a:solidFill>
                  <a:schemeClr val="dk1"/>
                </a:solidFill>
                <a:latin typeface="+mj-ea"/>
                <a:cs typeface="Malgun Gothic"/>
                <a:sym typeface="Malgun Gothic"/>
              </a:rPr>
              <a:t>참여도 파악</a:t>
            </a:r>
            <a:endParaRPr lang="ko-KR" altLang="en-US" dirty="0">
              <a:latin typeface="+mj-ea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4"/>
          <p:cNvSpPr txBox="1"/>
          <p:nvPr/>
        </p:nvSpPr>
        <p:spPr>
          <a:xfrm>
            <a:off x="4000500" y="2472867"/>
            <a:ext cx="1129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ko-KR" sz="4400" b="0" i="0" u="none" strike="noStrike" cap="non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4400" b="0" i="0" u="none" strike="noStrike" cap="non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4"/>
          <p:cNvSpPr/>
          <p:nvPr/>
        </p:nvSpPr>
        <p:spPr>
          <a:xfrm>
            <a:off x="4000499" y="3169741"/>
            <a:ext cx="4200000" cy="473100"/>
          </a:xfrm>
          <a:prstGeom prst="rect">
            <a:avLst/>
          </a:prstGeom>
          <a:solidFill>
            <a:srgbClr val="8DBABD"/>
          </a:solidFill>
          <a:ln w="12700" cap="flat" cmpd="sng">
            <a:solidFill>
              <a:srgbClr val="8DBAB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-KR" sz="1900">
                <a:solidFill>
                  <a:schemeClr val="lt1"/>
                </a:solidFill>
              </a:rPr>
              <a:t>성능 및 기대효과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5"/>
          <p:cNvSpPr txBox="1"/>
          <p:nvPr/>
        </p:nvSpPr>
        <p:spPr>
          <a:xfrm>
            <a:off x="3182000" y="332667"/>
            <a:ext cx="3036900" cy="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82" name="Google Shape;282;p25"/>
          <p:cNvCxnSpPr/>
          <p:nvPr/>
        </p:nvCxnSpPr>
        <p:spPr>
          <a:xfrm>
            <a:off x="1026521" y="989148"/>
            <a:ext cx="2160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3" name="Google Shape;283;p25"/>
          <p:cNvSpPr txBox="1"/>
          <p:nvPr/>
        </p:nvSpPr>
        <p:spPr>
          <a:xfrm>
            <a:off x="1026521" y="437393"/>
            <a:ext cx="50697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 dirty="0">
                <a:solidFill>
                  <a:srgbClr val="00002F"/>
                </a:solidFill>
                <a:latin typeface="+mj-ea"/>
                <a:ea typeface="+mj-ea"/>
              </a:rPr>
              <a:t>성능 및 기대 효과</a:t>
            </a:r>
            <a:endParaRPr sz="1500" b="0" i="0" u="none" strike="noStrike" cap="none" dirty="0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284" name="Google Shape;284;p25"/>
          <p:cNvSpPr txBox="1"/>
          <p:nvPr/>
        </p:nvSpPr>
        <p:spPr>
          <a:xfrm>
            <a:off x="455532" y="498947"/>
            <a:ext cx="614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2400">
                <a:solidFill>
                  <a:srgbClr val="00002F"/>
                </a:solidFill>
              </a:rPr>
              <a:t>3</a:t>
            </a:r>
            <a:r>
              <a:rPr lang="ko-KR" sz="2400" b="0" i="0" u="none" strike="noStrike" cap="non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400" b="0" i="0" u="none" strike="noStrike" cap="non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5"/>
          <p:cNvSpPr txBox="1"/>
          <p:nvPr/>
        </p:nvSpPr>
        <p:spPr>
          <a:xfrm>
            <a:off x="1026521" y="1006797"/>
            <a:ext cx="50697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5"/>
          <p:cNvSpPr txBox="1"/>
          <p:nvPr/>
        </p:nvSpPr>
        <p:spPr>
          <a:xfrm>
            <a:off x="1026521" y="1006797"/>
            <a:ext cx="50697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5"/>
          <p:cNvSpPr txBox="1"/>
          <p:nvPr/>
        </p:nvSpPr>
        <p:spPr>
          <a:xfrm>
            <a:off x="1026521" y="1006797"/>
            <a:ext cx="50697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-KR" sz="1800">
                <a:solidFill>
                  <a:schemeClr val="dk1"/>
                </a:solidFill>
                <a:latin typeface="+mj-ea"/>
                <a:ea typeface="+mj-ea"/>
              </a:rPr>
              <a:t>성능 평가</a:t>
            </a:r>
            <a:endParaRPr sz="1900">
              <a:solidFill>
                <a:srgbClr val="00002F"/>
              </a:solidFill>
              <a:latin typeface="+mj-ea"/>
              <a:ea typeface="+mj-ea"/>
            </a:endParaRPr>
          </a:p>
        </p:txBody>
      </p:sp>
      <p:sp>
        <p:nvSpPr>
          <p:cNvPr id="288" name="Google Shape;288;p25"/>
          <p:cNvSpPr txBox="1"/>
          <p:nvPr/>
        </p:nvSpPr>
        <p:spPr>
          <a:xfrm>
            <a:off x="1457925" y="1455975"/>
            <a:ext cx="6905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arenBoth"/>
            </a:pPr>
            <a:endParaRPr sz="1800" dirty="0">
              <a:solidFill>
                <a:schemeClr val="dk1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831281-4C5E-43C0-9225-6D0E371D7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361" y="1468497"/>
            <a:ext cx="8911278" cy="4994778"/>
          </a:xfrm>
          <a:prstGeom prst="rect">
            <a:avLst/>
          </a:prstGeom>
        </p:spPr>
      </p:pic>
      <p:sp>
        <p:nvSpPr>
          <p:cNvPr id="11" name="Google Shape;188;p18">
            <a:extLst>
              <a:ext uri="{FF2B5EF4-FFF2-40B4-BE49-F238E27FC236}">
                <a16:creationId xmlns:a16="http://schemas.microsoft.com/office/drawing/2014/main" id="{3B08241A-7E57-0143-B0B5-1AD326CC7502}"/>
              </a:ext>
            </a:extLst>
          </p:cNvPr>
          <p:cNvSpPr txBox="1"/>
          <p:nvPr/>
        </p:nvSpPr>
        <p:spPr>
          <a:xfrm>
            <a:off x="3233781" y="925197"/>
            <a:ext cx="577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95250" lvl="0">
              <a:buClr>
                <a:schemeClr val="dk1"/>
              </a:buClr>
              <a:buSzPts val="2100"/>
            </a:pPr>
            <a:r>
              <a:rPr lang="en-US" altLang="ko-KR" sz="1600" dirty="0">
                <a:solidFill>
                  <a:schemeClr val="dk1"/>
                </a:solidFill>
                <a:latin typeface="+mj-ea"/>
              </a:rPr>
              <a:t>(1)</a:t>
            </a:r>
            <a:r>
              <a:rPr lang="ko-KR" altLang="en-US" sz="1600" dirty="0">
                <a:solidFill>
                  <a:schemeClr val="dk1"/>
                </a:solidFill>
                <a:latin typeface="+mj-ea"/>
              </a:rPr>
              <a:t> 테스트 </a:t>
            </a:r>
            <a:r>
              <a:rPr lang="ko-KR" altLang="en-US" sz="1600" dirty="0" err="1">
                <a:solidFill>
                  <a:schemeClr val="dk1"/>
                </a:solidFill>
                <a:latin typeface="+mj-ea"/>
              </a:rPr>
              <a:t>챗봇</a:t>
            </a:r>
            <a:r>
              <a:rPr lang="ko-KR" altLang="en-US" sz="1600" dirty="0">
                <a:solidFill>
                  <a:schemeClr val="dk1"/>
                </a:solidFill>
                <a:latin typeface="+mj-ea"/>
              </a:rPr>
              <a:t> 모델</a:t>
            </a:r>
            <a:endParaRPr lang="ko-KR" altLang="en-US" sz="1600" dirty="0">
              <a:solidFill>
                <a:schemeClr val="dk1"/>
              </a:solidFill>
              <a:latin typeface="+mj-ea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>
            <a:extLst>
              <a:ext uri="{FF2B5EF4-FFF2-40B4-BE49-F238E27FC236}">
                <a16:creationId xmlns:a16="http://schemas.microsoft.com/office/drawing/2014/main" id="{D7C2D1A0-1E64-E649-A5B6-AE27789B82DF}"/>
              </a:ext>
            </a:extLst>
          </p:cNvPr>
          <p:cNvSpPr/>
          <p:nvPr/>
        </p:nvSpPr>
        <p:spPr>
          <a:xfrm>
            <a:off x="3233781" y="2064828"/>
            <a:ext cx="1426001" cy="440129"/>
          </a:xfrm>
          <a:prstGeom prst="round2SameRect">
            <a:avLst>
              <a:gd name="adj1" fmla="val 43534"/>
              <a:gd name="adj2" fmla="val 0"/>
            </a:avLst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9" name="Google Shape;309;p27"/>
          <p:cNvSpPr txBox="1"/>
          <p:nvPr/>
        </p:nvSpPr>
        <p:spPr>
          <a:xfrm>
            <a:off x="7558600" y="516100"/>
            <a:ext cx="3036900" cy="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highlight>
                <a:srgbClr val="FFFF0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15" name="Google Shape;315;p27"/>
          <p:cNvCxnSpPr/>
          <p:nvPr/>
        </p:nvCxnSpPr>
        <p:spPr>
          <a:xfrm>
            <a:off x="1026521" y="989148"/>
            <a:ext cx="2160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6" name="Google Shape;316;p27"/>
          <p:cNvSpPr txBox="1"/>
          <p:nvPr/>
        </p:nvSpPr>
        <p:spPr>
          <a:xfrm>
            <a:off x="1026521" y="437393"/>
            <a:ext cx="50697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 dirty="0">
                <a:solidFill>
                  <a:srgbClr val="00002F"/>
                </a:solidFill>
                <a:latin typeface="+mj-ea"/>
                <a:ea typeface="+mj-ea"/>
              </a:rPr>
              <a:t>성능 및 기대 효과</a:t>
            </a:r>
            <a:endParaRPr sz="1500" b="0" i="0" u="none" strike="noStrike" cap="none" dirty="0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317" name="Google Shape;317;p27"/>
          <p:cNvSpPr txBox="1"/>
          <p:nvPr/>
        </p:nvSpPr>
        <p:spPr>
          <a:xfrm>
            <a:off x="455532" y="498947"/>
            <a:ext cx="614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2400">
                <a:solidFill>
                  <a:srgbClr val="00002F"/>
                </a:solidFill>
              </a:rPr>
              <a:t>3</a:t>
            </a:r>
            <a:r>
              <a:rPr lang="ko-KR" sz="2400" b="0" i="0" u="none" strike="noStrike" cap="non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400" b="0" i="0" u="none" strike="noStrike" cap="non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27"/>
          <p:cNvSpPr txBox="1"/>
          <p:nvPr/>
        </p:nvSpPr>
        <p:spPr>
          <a:xfrm>
            <a:off x="1026521" y="1006797"/>
            <a:ext cx="50697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7"/>
          <p:cNvSpPr txBox="1"/>
          <p:nvPr/>
        </p:nvSpPr>
        <p:spPr>
          <a:xfrm>
            <a:off x="1026521" y="1006797"/>
            <a:ext cx="50697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7"/>
          <p:cNvSpPr txBox="1"/>
          <p:nvPr/>
        </p:nvSpPr>
        <p:spPr>
          <a:xfrm>
            <a:off x="1026521" y="1006797"/>
            <a:ext cx="50697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-KR" sz="1800">
                <a:solidFill>
                  <a:schemeClr val="dk1"/>
                </a:solidFill>
                <a:latin typeface="+mj-ea"/>
                <a:ea typeface="+mj-ea"/>
              </a:rPr>
              <a:t>성능 평가</a:t>
            </a:r>
            <a:endParaRPr sz="1900">
              <a:solidFill>
                <a:srgbClr val="00002F"/>
              </a:solidFill>
              <a:latin typeface="+mj-ea"/>
              <a:ea typeface="+mj-ea"/>
            </a:endParaRPr>
          </a:p>
        </p:txBody>
      </p:sp>
      <p:sp>
        <p:nvSpPr>
          <p:cNvPr id="18" name="Google Shape;188;p18">
            <a:extLst>
              <a:ext uri="{FF2B5EF4-FFF2-40B4-BE49-F238E27FC236}">
                <a16:creationId xmlns:a16="http://schemas.microsoft.com/office/drawing/2014/main" id="{C3952971-88DF-3248-8FDA-82BC0623D2D2}"/>
              </a:ext>
            </a:extLst>
          </p:cNvPr>
          <p:cNvSpPr txBox="1"/>
          <p:nvPr/>
        </p:nvSpPr>
        <p:spPr>
          <a:xfrm>
            <a:off x="3233781" y="925197"/>
            <a:ext cx="577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95250" lvl="0">
              <a:buClr>
                <a:schemeClr val="dk1"/>
              </a:buClr>
              <a:buSzPts val="2100"/>
            </a:pPr>
            <a:r>
              <a:rPr lang="en-US" altLang="ko-KR" sz="1600" dirty="0">
                <a:solidFill>
                  <a:schemeClr val="dk1"/>
                </a:solidFill>
                <a:latin typeface="+mj-ea"/>
              </a:rPr>
              <a:t>(2)</a:t>
            </a:r>
            <a:r>
              <a:rPr lang="ko-KR" altLang="en-US" sz="1600" dirty="0">
                <a:solidFill>
                  <a:schemeClr val="dk1"/>
                </a:solidFill>
                <a:latin typeface="+mj-ea"/>
              </a:rPr>
              <a:t> 테스트 데이터 설명</a:t>
            </a:r>
            <a:endParaRPr lang="ko-KR" altLang="en-US" sz="1600" dirty="0">
              <a:solidFill>
                <a:schemeClr val="dk1"/>
              </a:solidFill>
              <a:latin typeface="+mj-ea"/>
              <a:cs typeface="Malgun Gothic"/>
              <a:sym typeface="Malgun Gothic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0991321-518A-E94D-8557-CFEAB9E3AB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841404"/>
              </p:ext>
            </p:extLst>
          </p:nvPr>
        </p:nvGraphicFramePr>
        <p:xfrm>
          <a:off x="2355520" y="2673431"/>
          <a:ext cx="2188658" cy="2734131"/>
        </p:xfrm>
        <a:graphic>
          <a:graphicData uri="http://schemas.openxmlformats.org/drawingml/2006/table">
            <a:tbl>
              <a:tblPr firstRow="1" bandRow="1"/>
              <a:tblGrid>
                <a:gridCol w="2188658">
                  <a:extLst>
                    <a:ext uri="{9D8B030D-6E8A-4147-A177-3AD203B41FA5}">
                      <a16:colId xmlns:a16="http://schemas.microsoft.com/office/drawing/2014/main" val="3017230810"/>
                    </a:ext>
                  </a:extLst>
                </a:gridCol>
              </a:tblGrid>
              <a:tr h="7154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dirty="0">
                          <a:latin typeface="NEXON Lv2 Gothic Bold" pitchFamily="2" charset="-127"/>
                          <a:ea typeface="NEXON Lv2 Gothic Bold" pitchFamily="2" charset="-127"/>
                        </a:rPr>
                        <a:t>G1</a:t>
                      </a:r>
                      <a:endParaRPr lang="ko-Kore-KR" altLang="en-US" sz="2000" b="1" i="0" dirty="0">
                        <a:latin typeface="NEXON Lv2 Gothic Bold" pitchFamily="2" charset="-127"/>
                        <a:ea typeface="NEXON Lv2 Gothic 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046668"/>
                  </a:ext>
                </a:extLst>
              </a:tr>
              <a:tr h="201869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‘</a:t>
                      </a:r>
                      <a:r>
                        <a:rPr lang="ko-KR" altLang="en-US" sz="2000" b="0" i="0" dirty="0">
                          <a:latin typeface="NEXON Lv2 Gothic" pitchFamily="2" charset="-127"/>
                          <a:ea typeface="NEXON Lv2 Gothic" pitchFamily="2" charset="-127"/>
                        </a:rPr>
                        <a:t>학습 데이터</a:t>
                      </a:r>
                      <a:r>
                        <a:rPr lang="en-US" altLang="ko-Kore-KR" sz="20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’</a:t>
                      </a:r>
                      <a:r>
                        <a:rPr lang="ko-KR" altLang="en-US" sz="2000" b="0" i="0" dirty="0">
                          <a:latin typeface="NEXON Lv2 Gothic" pitchFamily="2" charset="-127"/>
                          <a:ea typeface="NEXON Lv2 Gothic" pitchFamily="2" charset="-127"/>
                        </a:rPr>
                        <a:t>와 </a:t>
                      </a:r>
                      <a:endParaRPr lang="en-US" altLang="ko-KR" sz="2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/>
                      <a:r>
                        <a:rPr lang="ko-KR" altLang="en-US" sz="2000" b="0" i="0" dirty="0">
                          <a:latin typeface="NEXON Lv2 Gothic" pitchFamily="2" charset="-127"/>
                          <a:ea typeface="NEXON Lv2 Gothic" pitchFamily="2" charset="-127"/>
                        </a:rPr>
                        <a:t>같은 </a:t>
                      </a:r>
                      <a:r>
                        <a:rPr lang="en-US" altLang="ko-KR" sz="2000" b="0" i="0" dirty="0">
                          <a:latin typeface="NEXON Lv2 Gothic" pitchFamily="2" charset="-127"/>
                          <a:ea typeface="NEXON Lv2 Gothic" pitchFamily="2" charset="-127"/>
                        </a:rPr>
                        <a:t>intent</a:t>
                      </a:r>
                      <a:r>
                        <a:rPr lang="ko-KR" altLang="en-US" sz="20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를</a:t>
                      </a:r>
                      <a:r>
                        <a:rPr lang="ko-KR" altLang="en-US" sz="2000" b="0" i="0" dirty="0">
                          <a:latin typeface="NEXON Lv2 Gothic" pitchFamily="2" charset="-127"/>
                          <a:ea typeface="NEXON Lv2 Gothic" pitchFamily="2" charset="-127"/>
                        </a:rPr>
                        <a:t> 가진 </a:t>
                      </a:r>
                      <a:endParaRPr lang="en-US" altLang="ko-KR" sz="2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/>
                      <a:r>
                        <a:rPr lang="ko-KR" altLang="en-US" sz="2000" b="0" i="0" dirty="0">
                          <a:highlight>
                            <a:srgbClr val="80CAC7"/>
                          </a:highlight>
                          <a:latin typeface="NEXON Lv2 Gothic" pitchFamily="2" charset="-127"/>
                          <a:ea typeface="NEXON Lv2 Gothic" pitchFamily="2" charset="-127"/>
                        </a:rPr>
                        <a:t>유사한 질문</a:t>
                      </a:r>
                      <a:endParaRPr lang="ko-Kore-KR" altLang="en-US" sz="2000" b="0" i="0" dirty="0">
                        <a:highlight>
                          <a:srgbClr val="80CAC7"/>
                        </a:highlight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866960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511D287-2DD6-A942-9056-5E47D9EB16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680209"/>
              </p:ext>
            </p:extLst>
          </p:nvPr>
        </p:nvGraphicFramePr>
        <p:xfrm>
          <a:off x="7387163" y="2652979"/>
          <a:ext cx="2188658" cy="2754583"/>
        </p:xfrm>
        <a:graphic>
          <a:graphicData uri="http://schemas.openxmlformats.org/drawingml/2006/table">
            <a:tbl>
              <a:tblPr firstRow="1" bandRow="1"/>
              <a:tblGrid>
                <a:gridCol w="2188658">
                  <a:extLst>
                    <a:ext uri="{9D8B030D-6E8A-4147-A177-3AD203B41FA5}">
                      <a16:colId xmlns:a16="http://schemas.microsoft.com/office/drawing/2014/main" val="3017230810"/>
                    </a:ext>
                  </a:extLst>
                </a:gridCol>
              </a:tblGrid>
              <a:tr h="724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dirty="0">
                          <a:latin typeface="NEXON Lv2 Gothic Bold" pitchFamily="2" charset="-127"/>
                          <a:ea typeface="NEXON Lv2 Gothic Bold" pitchFamily="2" charset="-127"/>
                        </a:rPr>
                        <a:t>G</a:t>
                      </a:r>
                      <a:r>
                        <a:rPr lang="en-US" altLang="ko-KR" sz="2000" b="1" i="0" dirty="0">
                          <a:latin typeface="NEXON Lv2 Gothic Bold" pitchFamily="2" charset="-127"/>
                          <a:ea typeface="NEXON Lv2 Gothic Bold" pitchFamily="2" charset="-127"/>
                        </a:rPr>
                        <a:t>3</a:t>
                      </a:r>
                      <a:endParaRPr lang="ko-Kore-KR" altLang="en-US" sz="2000" b="1" i="0" dirty="0">
                        <a:latin typeface="NEXON Lv2 Gothic Bold" pitchFamily="2" charset="-127"/>
                        <a:ea typeface="NEXON Lv2 Gothic 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046668"/>
                  </a:ext>
                </a:extLst>
              </a:tr>
              <a:tr h="20303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b="0" i="0" dirty="0">
                          <a:latin typeface="NEXON Lv2 Gothic" pitchFamily="2" charset="-127"/>
                          <a:ea typeface="NEXON Lv2 Gothic" pitchFamily="2" charset="-127"/>
                        </a:rPr>
                        <a:t>기존 모델에 학습되어 있던 </a:t>
                      </a:r>
                      <a:endParaRPr lang="en-US" altLang="ko-KR" sz="2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b="0" i="0" dirty="0">
                          <a:highlight>
                            <a:srgbClr val="80CAC7"/>
                          </a:highlight>
                          <a:latin typeface="NEXON Lv2 Gothic" pitchFamily="2" charset="-127"/>
                          <a:ea typeface="NEXON Lv2 Gothic" pitchFamily="2" charset="-127"/>
                        </a:rPr>
                        <a:t>공통 질문과 </a:t>
                      </a:r>
                      <a:endParaRPr lang="en-US" altLang="ko-KR" sz="2000" b="0" i="0" dirty="0">
                        <a:highlight>
                          <a:srgbClr val="80CAC7"/>
                        </a:highlight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b="0" i="0" dirty="0">
                          <a:highlight>
                            <a:srgbClr val="80CAC7"/>
                          </a:highlight>
                          <a:latin typeface="NEXON Lv2 Gothic" pitchFamily="2" charset="-127"/>
                          <a:ea typeface="NEXON Lv2 Gothic" pitchFamily="2" charset="-127"/>
                        </a:rPr>
                        <a:t>유사한 질문 </a:t>
                      </a:r>
                      <a:endParaRPr lang="ko-Kore-KR" altLang="en-US" sz="2000" b="0" i="0" dirty="0">
                        <a:highlight>
                          <a:srgbClr val="80CAC7"/>
                        </a:highlight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8669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9912C941-48F5-B94A-A17F-12F889FC72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553045"/>
              </p:ext>
            </p:extLst>
          </p:nvPr>
        </p:nvGraphicFramePr>
        <p:xfrm>
          <a:off x="5082902" y="2663203"/>
          <a:ext cx="2188658" cy="2734133"/>
        </p:xfrm>
        <a:graphic>
          <a:graphicData uri="http://schemas.openxmlformats.org/drawingml/2006/table">
            <a:tbl>
              <a:tblPr firstRow="1" bandRow="1"/>
              <a:tblGrid>
                <a:gridCol w="2188658">
                  <a:extLst>
                    <a:ext uri="{9D8B030D-6E8A-4147-A177-3AD203B41FA5}">
                      <a16:colId xmlns:a16="http://schemas.microsoft.com/office/drawing/2014/main" val="3017230810"/>
                    </a:ext>
                  </a:extLst>
                </a:gridCol>
              </a:tblGrid>
              <a:tr h="7111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dirty="0">
                          <a:latin typeface="NEXON Lv2 Gothic Bold" pitchFamily="2" charset="-127"/>
                          <a:ea typeface="NEXON Lv2 Gothic Bold" pitchFamily="2" charset="-127"/>
                        </a:rPr>
                        <a:t>G</a:t>
                      </a:r>
                      <a:r>
                        <a:rPr lang="en-US" altLang="ko-KR" sz="2000" b="1" i="0" dirty="0">
                          <a:latin typeface="NEXON Lv2 Gothic Bold" pitchFamily="2" charset="-127"/>
                          <a:ea typeface="NEXON Lv2 Gothic Bold" pitchFamily="2" charset="-127"/>
                        </a:rPr>
                        <a:t>2</a:t>
                      </a:r>
                      <a:endParaRPr lang="ko-Kore-KR" altLang="en-US" sz="2000" b="1" i="0" dirty="0">
                        <a:latin typeface="NEXON Lv2 Gothic Bold" pitchFamily="2" charset="-127"/>
                        <a:ea typeface="NEXON Lv2 Gothic 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046668"/>
                  </a:ext>
                </a:extLst>
              </a:tr>
              <a:tr h="20229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b="0" i="0" dirty="0">
                          <a:latin typeface="NEXON Lv2 Gothic" pitchFamily="2" charset="-127"/>
                          <a:ea typeface="NEXON Lv2 Gothic" pitchFamily="2" charset="-127"/>
                        </a:rPr>
                        <a:t>어떠한 모델에도 학습하지 않은 </a:t>
                      </a:r>
                      <a:r>
                        <a:rPr lang="ko-KR" altLang="en-US" sz="2000" b="0" i="0" dirty="0">
                          <a:highlight>
                            <a:srgbClr val="80CAC7"/>
                          </a:highlight>
                          <a:latin typeface="NEXON Lv2 Gothic" pitchFamily="2" charset="-127"/>
                          <a:ea typeface="NEXON Lv2 Gothic" pitchFamily="2" charset="-127"/>
                        </a:rPr>
                        <a:t>새로운 질문</a:t>
                      </a:r>
                      <a:endParaRPr lang="ko-Kore-KR" altLang="en-US" sz="2000" b="0" i="0" dirty="0">
                        <a:highlight>
                          <a:srgbClr val="80CAC7"/>
                        </a:highlight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866960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EC645B0D-6CE0-9646-A345-D0BD02FB666B}"/>
              </a:ext>
            </a:extLst>
          </p:cNvPr>
          <p:cNvSpPr/>
          <p:nvPr/>
        </p:nvSpPr>
        <p:spPr>
          <a:xfrm>
            <a:off x="4967298" y="2504957"/>
            <a:ext cx="4747969" cy="2980267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75EBBF-702C-3244-9BC1-32271671848E}"/>
              </a:ext>
            </a:extLst>
          </p:cNvPr>
          <p:cNvSpPr/>
          <p:nvPr/>
        </p:nvSpPr>
        <p:spPr>
          <a:xfrm>
            <a:off x="2253309" y="2514338"/>
            <a:ext cx="2406473" cy="29802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B8981E-1DDE-7A44-B781-9B187037313E}"/>
              </a:ext>
            </a:extLst>
          </p:cNvPr>
          <p:cNvSpPr txBox="1"/>
          <p:nvPr/>
        </p:nvSpPr>
        <p:spPr>
          <a:xfrm>
            <a:off x="3449849" y="2096251"/>
            <a:ext cx="87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800" b="1" dirty="0"/>
              <a:t>실험군</a:t>
            </a:r>
          </a:p>
        </p:txBody>
      </p:sp>
      <p:sp>
        <p:nvSpPr>
          <p:cNvPr id="30" name="양쪽 모서리가 둥근 사각형 29">
            <a:extLst>
              <a:ext uri="{FF2B5EF4-FFF2-40B4-BE49-F238E27FC236}">
                <a16:creationId xmlns:a16="http://schemas.microsoft.com/office/drawing/2014/main" id="{9CD8DA78-DFFC-784B-9DE7-E530064D5874}"/>
              </a:ext>
            </a:extLst>
          </p:cNvPr>
          <p:cNvSpPr/>
          <p:nvPr/>
        </p:nvSpPr>
        <p:spPr>
          <a:xfrm>
            <a:off x="8289266" y="2057901"/>
            <a:ext cx="1426001" cy="440129"/>
          </a:xfrm>
          <a:prstGeom prst="round2SameRect">
            <a:avLst>
              <a:gd name="adj1" fmla="val 43534"/>
              <a:gd name="adj2" fmla="val 0"/>
            </a:avLst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4DA1FA-BF1E-954D-849F-9721130369E9}"/>
              </a:ext>
            </a:extLst>
          </p:cNvPr>
          <p:cNvSpPr txBox="1"/>
          <p:nvPr/>
        </p:nvSpPr>
        <p:spPr>
          <a:xfrm>
            <a:off x="8541349" y="2100226"/>
            <a:ext cx="87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800" b="1" dirty="0"/>
              <a:t>대조군</a:t>
            </a:r>
          </a:p>
        </p:txBody>
      </p:sp>
    </p:spTree>
    <p:extLst>
      <p:ext uri="{BB962C8B-B14F-4D97-AF65-F5344CB8AC3E}">
        <p14:creationId xmlns:p14="http://schemas.microsoft.com/office/powerpoint/2010/main" val="659854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1" name="Google Shape;341;p29"/>
          <p:cNvCxnSpPr/>
          <p:nvPr/>
        </p:nvCxnSpPr>
        <p:spPr>
          <a:xfrm>
            <a:off x="1026521" y="989148"/>
            <a:ext cx="2160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2" name="Google Shape;342;p29"/>
          <p:cNvSpPr txBox="1"/>
          <p:nvPr/>
        </p:nvSpPr>
        <p:spPr>
          <a:xfrm>
            <a:off x="1026521" y="437393"/>
            <a:ext cx="50697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 dirty="0">
                <a:solidFill>
                  <a:srgbClr val="00002F"/>
                </a:solidFill>
                <a:latin typeface="+mj-ea"/>
                <a:ea typeface="+mj-ea"/>
              </a:rPr>
              <a:t>성능 및 기대 효과</a:t>
            </a:r>
            <a:endParaRPr sz="1500" b="0" i="0" u="none" strike="noStrike" cap="none" dirty="0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343" name="Google Shape;343;p29"/>
          <p:cNvSpPr txBox="1"/>
          <p:nvPr/>
        </p:nvSpPr>
        <p:spPr>
          <a:xfrm>
            <a:off x="455532" y="498947"/>
            <a:ext cx="614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2400">
                <a:solidFill>
                  <a:srgbClr val="00002F"/>
                </a:solidFill>
              </a:rPr>
              <a:t>3</a:t>
            </a:r>
            <a:r>
              <a:rPr lang="ko-KR" sz="2400" b="0" i="0" u="none" strike="noStrike" cap="non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400" b="0" i="0" u="none" strike="noStrike" cap="non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29"/>
          <p:cNvSpPr txBox="1"/>
          <p:nvPr/>
        </p:nvSpPr>
        <p:spPr>
          <a:xfrm>
            <a:off x="1026521" y="1006797"/>
            <a:ext cx="50697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29"/>
          <p:cNvSpPr txBox="1"/>
          <p:nvPr/>
        </p:nvSpPr>
        <p:spPr>
          <a:xfrm>
            <a:off x="1026521" y="1006797"/>
            <a:ext cx="50697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29"/>
          <p:cNvSpPr txBox="1"/>
          <p:nvPr/>
        </p:nvSpPr>
        <p:spPr>
          <a:xfrm>
            <a:off x="1026521" y="1006797"/>
            <a:ext cx="50697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-KR" sz="1800" dirty="0">
                <a:solidFill>
                  <a:schemeClr val="dk1"/>
                </a:solidFill>
                <a:latin typeface="+mj-ea"/>
                <a:ea typeface="+mj-ea"/>
              </a:rPr>
              <a:t>성능 평가</a:t>
            </a:r>
            <a:endParaRPr sz="1900" dirty="0">
              <a:solidFill>
                <a:srgbClr val="00002F"/>
              </a:solidFill>
              <a:latin typeface="+mj-ea"/>
              <a:ea typeface="+mj-ea"/>
            </a:endParaRPr>
          </a:p>
        </p:txBody>
      </p:sp>
      <p:sp>
        <p:nvSpPr>
          <p:cNvPr id="347" name="Google Shape;347;p29"/>
          <p:cNvSpPr txBox="1"/>
          <p:nvPr/>
        </p:nvSpPr>
        <p:spPr>
          <a:xfrm>
            <a:off x="1457925" y="1455975"/>
            <a:ext cx="2967319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952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</a:pPr>
            <a:r>
              <a:rPr lang="en-US" altLang="ko-KR" sz="1800" dirty="0">
                <a:solidFill>
                  <a:schemeClr val="dk1"/>
                </a:solidFill>
                <a:latin typeface="+mj-ea"/>
                <a:ea typeface="+mj-ea"/>
              </a:rPr>
              <a:t>(3)</a:t>
            </a:r>
            <a:r>
              <a:rPr lang="ko-KR" altLang="en-US" sz="1800" dirty="0">
                <a:solidFill>
                  <a:schemeClr val="dk1"/>
                </a:solidFill>
                <a:latin typeface="+mj-ea"/>
                <a:ea typeface="+mj-ea"/>
              </a:rPr>
              <a:t> </a:t>
            </a:r>
            <a:r>
              <a:rPr lang="ko-KR" sz="1800" dirty="0">
                <a:solidFill>
                  <a:schemeClr val="dk1"/>
                </a:solidFill>
                <a:latin typeface="+mj-ea"/>
                <a:ea typeface="+mj-ea"/>
              </a:rPr>
              <a:t>성능 평가 결과 분석</a:t>
            </a:r>
            <a:endParaRPr sz="1800" dirty="0">
              <a:solidFill>
                <a:schemeClr val="dk1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C62DED-DB21-4ABB-9CE8-C5322638B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325" y="84157"/>
            <a:ext cx="7305675" cy="6773844"/>
          </a:xfrm>
          <a:prstGeom prst="rect">
            <a:avLst/>
          </a:prstGeom>
          <a:ln>
            <a:noFill/>
          </a:ln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B019BB30-0652-EC49-922D-3EC07C9B2357}"/>
              </a:ext>
            </a:extLst>
          </p:cNvPr>
          <p:cNvSpPr/>
          <p:nvPr/>
        </p:nvSpPr>
        <p:spPr>
          <a:xfrm>
            <a:off x="5689151" y="664615"/>
            <a:ext cx="854525" cy="87638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4" name="그래픽 13" descr="별">
            <a:extLst>
              <a:ext uri="{FF2B5EF4-FFF2-40B4-BE49-F238E27FC236}">
                <a16:creationId xmlns:a16="http://schemas.microsoft.com/office/drawing/2014/main" id="{698611C6-44CD-014B-9A89-059763C17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44738" y="368330"/>
            <a:ext cx="584700" cy="5847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0203" y="1540904"/>
            <a:ext cx="9991593" cy="4867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4" name="Google Shape;354;p30"/>
          <p:cNvCxnSpPr/>
          <p:nvPr/>
        </p:nvCxnSpPr>
        <p:spPr>
          <a:xfrm>
            <a:off x="1026521" y="989148"/>
            <a:ext cx="2160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5" name="Google Shape;355;p30"/>
          <p:cNvSpPr txBox="1"/>
          <p:nvPr/>
        </p:nvSpPr>
        <p:spPr>
          <a:xfrm>
            <a:off x="1026521" y="437393"/>
            <a:ext cx="50697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 dirty="0">
                <a:solidFill>
                  <a:srgbClr val="00002F"/>
                </a:solidFill>
                <a:latin typeface="+mj-ea"/>
                <a:ea typeface="+mj-ea"/>
              </a:rPr>
              <a:t>성능 및 기대 효과</a:t>
            </a:r>
            <a:endParaRPr sz="1500" b="0" i="0" u="none" strike="noStrike" cap="none" dirty="0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356" name="Google Shape;356;p30"/>
          <p:cNvSpPr txBox="1"/>
          <p:nvPr/>
        </p:nvSpPr>
        <p:spPr>
          <a:xfrm>
            <a:off x="455532" y="498947"/>
            <a:ext cx="614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2400">
                <a:solidFill>
                  <a:srgbClr val="00002F"/>
                </a:solidFill>
              </a:rPr>
              <a:t>3</a:t>
            </a:r>
            <a:r>
              <a:rPr lang="ko-KR" sz="2400" b="0" i="0" u="none" strike="noStrike" cap="non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400" b="0" i="0" u="none" strike="noStrike" cap="non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0"/>
          <p:cNvSpPr txBox="1"/>
          <p:nvPr/>
        </p:nvSpPr>
        <p:spPr>
          <a:xfrm>
            <a:off x="1026521" y="1006797"/>
            <a:ext cx="50697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0"/>
          <p:cNvSpPr txBox="1"/>
          <p:nvPr/>
        </p:nvSpPr>
        <p:spPr>
          <a:xfrm>
            <a:off x="1026521" y="1006797"/>
            <a:ext cx="50697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30"/>
          <p:cNvSpPr txBox="1"/>
          <p:nvPr/>
        </p:nvSpPr>
        <p:spPr>
          <a:xfrm>
            <a:off x="1026521" y="1006797"/>
            <a:ext cx="50697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+mj-ea"/>
                <a:ea typeface="+mj-ea"/>
              </a:rPr>
              <a:t>2.    기대 효과</a:t>
            </a:r>
            <a:endParaRPr sz="1900">
              <a:solidFill>
                <a:srgbClr val="00002F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/>
        </p:nvSpPr>
        <p:spPr>
          <a:xfrm>
            <a:off x="4572000" y="658333"/>
            <a:ext cx="28977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 b="0" i="0" u="none" strike="noStrike" cap="non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3200" b="0" i="0" u="none" strike="noStrike" cap="non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" name="Google Shape;35;p7"/>
          <p:cNvCxnSpPr/>
          <p:nvPr/>
        </p:nvCxnSpPr>
        <p:spPr>
          <a:xfrm>
            <a:off x="5014615" y="1243148"/>
            <a:ext cx="2160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6" name="Google Shape;36;p7"/>
          <p:cNvGrpSpPr/>
          <p:nvPr/>
        </p:nvGrpSpPr>
        <p:grpSpPr>
          <a:xfrm>
            <a:off x="842265" y="2317799"/>
            <a:ext cx="10504699" cy="3452353"/>
            <a:chOff x="429711" y="2307290"/>
            <a:chExt cx="11129675" cy="3175310"/>
          </a:xfrm>
        </p:grpSpPr>
        <p:grpSp>
          <p:nvGrpSpPr>
            <p:cNvPr id="37" name="Google Shape;37;p7"/>
            <p:cNvGrpSpPr/>
            <p:nvPr/>
          </p:nvGrpSpPr>
          <p:grpSpPr>
            <a:xfrm>
              <a:off x="9357841" y="2307290"/>
              <a:ext cx="2201545" cy="2016924"/>
              <a:chOff x="4883270" y="1873482"/>
              <a:chExt cx="1651200" cy="1512731"/>
            </a:xfrm>
          </p:grpSpPr>
          <p:sp>
            <p:nvSpPr>
              <p:cNvPr id="38" name="Google Shape;38;p7"/>
              <p:cNvSpPr txBox="1"/>
              <p:nvPr/>
            </p:nvSpPr>
            <p:spPr>
              <a:xfrm>
                <a:off x="4954327" y="1873482"/>
                <a:ext cx="1509000" cy="139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500"/>
                  <a:buFont typeface="Arial"/>
                  <a:buNone/>
                </a:pPr>
                <a:r>
                  <a:rPr lang="ko-KR" sz="11500" b="1" i="0" u="none" strike="noStrike" cap="none">
                    <a:solidFill>
                      <a:srgbClr val="00002F"/>
                    </a:solidFill>
                    <a:latin typeface="Arial"/>
                    <a:ea typeface="Arial"/>
                    <a:cs typeface="Arial"/>
                    <a:sym typeface="Arial"/>
                  </a:rPr>
                  <a:t>04</a:t>
                </a:r>
                <a:endParaRPr sz="11500" b="1" i="0" u="none" strike="noStrike" cap="none">
                  <a:solidFill>
                    <a:srgbClr val="00002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7"/>
              <p:cNvSpPr/>
              <p:nvPr/>
            </p:nvSpPr>
            <p:spPr>
              <a:xfrm>
                <a:off x="4883270" y="3033713"/>
                <a:ext cx="1651200" cy="35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rPr lang="ko-KR" sz="1900" b="1" dirty="0">
                    <a:solidFill>
                      <a:srgbClr val="00002F"/>
                    </a:solidFill>
                  </a:rPr>
                  <a:t>데모 영상</a:t>
                </a:r>
                <a:endParaRPr sz="15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" name="Google Shape;40;p7"/>
            <p:cNvGrpSpPr/>
            <p:nvPr/>
          </p:nvGrpSpPr>
          <p:grpSpPr>
            <a:xfrm>
              <a:off x="429711" y="2307290"/>
              <a:ext cx="2201545" cy="3175310"/>
              <a:chOff x="429711" y="2307290"/>
              <a:chExt cx="2201545" cy="3175310"/>
            </a:xfrm>
          </p:grpSpPr>
          <p:grpSp>
            <p:nvGrpSpPr>
              <p:cNvPr id="41" name="Google Shape;41;p7"/>
              <p:cNvGrpSpPr/>
              <p:nvPr/>
            </p:nvGrpSpPr>
            <p:grpSpPr>
              <a:xfrm>
                <a:off x="429711" y="2307290"/>
                <a:ext cx="2201545" cy="2016924"/>
                <a:chOff x="539818" y="1873482"/>
                <a:chExt cx="1651200" cy="1512731"/>
              </a:xfrm>
            </p:grpSpPr>
            <p:sp>
              <p:nvSpPr>
                <p:cNvPr id="42" name="Google Shape;42;p7"/>
                <p:cNvSpPr txBox="1"/>
                <p:nvPr/>
              </p:nvSpPr>
              <p:spPr>
                <a:xfrm>
                  <a:off x="610875" y="1873482"/>
                  <a:ext cx="1509000" cy="1396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500"/>
                    <a:buFont typeface="Arial"/>
                    <a:buNone/>
                  </a:pPr>
                  <a:r>
                    <a:rPr lang="ko-KR" sz="11500" b="1" i="0" u="none" strike="noStrike" cap="none">
                      <a:solidFill>
                        <a:srgbClr val="00002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01</a:t>
                  </a:r>
                  <a:endParaRPr sz="11500" b="1" i="0" u="none" strike="noStrike" cap="none">
                    <a:solidFill>
                      <a:srgbClr val="00002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" name="Google Shape;43;p7"/>
                <p:cNvSpPr/>
                <p:nvPr/>
              </p:nvSpPr>
              <p:spPr>
                <a:xfrm>
                  <a:off x="539818" y="3033713"/>
                  <a:ext cx="1651200" cy="352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rPr lang="ko-KR" sz="19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개요</a:t>
                  </a:r>
                  <a:endParaRPr sz="19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4" name="Google Shape;44;p7"/>
              <p:cNvSpPr txBox="1"/>
              <p:nvPr/>
            </p:nvSpPr>
            <p:spPr>
              <a:xfrm>
                <a:off x="639442" y="4412800"/>
                <a:ext cx="1781966" cy="1069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14300"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</a:pPr>
                <a:r>
                  <a:rPr lang="en-US" altLang="ko-KR" sz="1800" dirty="0"/>
                  <a:t>-</a:t>
                </a:r>
                <a:r>
                  <a:rPr lang="ko-KR" altLang="en-US" sz="1800" dirty="0"/>
                  <a:t> </a:t>
                </a:r>
                <a:r>
                  <a:rPr lang="ko-KR" sz="18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개발 </a:t>
                </a:r>
                <a:r>
                  <a:rPr lang="ko-KR" sz="1800" dirty="0"/>
                  <a:t>배경</a:t>
                </a:r>
                <a:endParaRPr sz="1800" dirty="0"/>
              </a:p>
              <a:p>
                <a:pPr marL="114300"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</a:pPr>
                <a:r>
                  <a:rPr lang="en-US" altLang="ko-KR" sz="1800" dirty="0"/>
                  <a:t>-</a:t>
                </a:r>
                <a:r>
                  <a:rPr lang="ko-KR" altLang="en-US" sz="1800" dirty="0"/>
                  <a:t> </a:t>
                </a:r>
                <a:r>
                  <a:rPr lang="ko-KR" sz="1800" dirty="0"/>
                  <a:t>목표 시스템</a:t>
                </a:r>
                <a:endParaRPr sz="1800" dirty="0"/>
              </a:p>
            </p:txBody>
          </p:sp>
        </p:grpSp>
        <p:grpSp>
          <p:nvGrpSpPr>
            <p:cNvPr id="45" name="Google Shape;45;p7"/>
            <p:cNvGrpSpPr/>
            <p:nvPr/>
          </p:nvGrpSpPr>
          <p:grpSpPr>
            <a:xfrm>
              <a:off x="3264705" y="2307290"/>
              <a:ext cx="2445139" cy="3175310"/>
              <a:chOff x="3257117" y="2307290"/>
              <a:chExt cx="2445139" cy="3175310"/>
            </a:xfrm>
          </p:grpSpPr>
          <p:grpSp>
            <p:nvGrpSpPr>
              <p:cNvPr id="46" name="Google Shape;46;p7"/>
              <p:cNvGrpSpPr/>
              <p:nvPr/>
            </p:nvGrpSpPr>
            <p:grpSpPr>
              <a:xfrm>
                <a:off x="3257117" y="2307290"/>
                <a:ext cx="2445139" cy="2016872"/>
                <a:chOff x="2620187" y="1873482"/>
                <a:chExt cx="1833900" cy="1512692"/>
              </a:xfrm>
            </p:grpSpPr>
            <p:sp>
              <p:nvSpPr>
                <p:cNvPr id="47" name="Google Shape;47;p7"/>
                <p:cNvSpPr txBox="1"/>
                <p:nvPr/>
              </p:nvSpPr>
              <p:spPr>
                <a:xfrm>
                  <a:off x="2782637" y="1873482"/>
                  <a:ext cx="1509000" cy="1396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500"/>
                    <a:buFont typeface="Arial"/>
                    <a:buNone/>
                  </a:pPr>
                  <a:r>
                    <a:rPr lang="ko-KR" sz="11500" b="1" i="0" u="none" strike="noStrike" cap="none">
                      <a:solidFill>
                        <a:srgbClr val="00002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02</a:t>
                  </a:r>
                  <a:endParaRPr sz="11500" b="1" i="0" u="none" strike="noStrike" cap="none">
                    <a:solidFill>
                      <a:srgbClr val="00002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" name="Google Shape;48;p7"/>
                <p:cNvSpPr/>
                <p:nvPr/>
              </p:nvSpPr>
              <p:spPr>
                <a:xfrm>
                  <a:off x="2620187" y="3033674"/>
                  <a:ext cx="1833900" cy="352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rPr lang="ko-KR" sz="1900" b="1">
                      <a:solidFill>
                        <a:srgbClr val="00002F"/>
                      </a:solidFill>
                    </a:rPr>
                    <a:t>구성 및 기능</a:t>
                  </a:r>
                  <a:endParaRPr sz="15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9" name="Google Shape;49;p7"/>
              <p:cNvSpPr txBox="1"/>
              <p:nvPr/>
            </p:nvSpPr>
            <p:spPr>
              <a:xfrm>
                <a:off x="3289136" y="4412800"/>
                <a:ext cx="2381100" cy="1069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14300"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</a:pPr>
                <a:r>
                  <a:rPr lang="en-US" altLang="ko-KR" sz="1800" dirty="0"/>
                  <a:t>-</a:t>
                </a:r>
                <a:r>
                  <a:rPr lang="ko-KR" altLang="en-US" sz="1800" dirty="0"/>
                  <a:t> </a:t>
                </a:r>
                <a:r>
                  <a:rPr lang="ko-KR" sz="1800" dirty="0"/>
                  <a:t>시스템 구성도</a:t>
                </a:r>
                <a:endParaRPr sz="1800" dirty="0"/>
              </a:p>
              <a:p>
                <a:pPr marL="114300"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</a:pPr>
                <a:r>
                  <a:rPr lang="en-US" altLang="ko-KR" sz="1800" dirty="0"/>
                  <a:t>-</a:t>
                </a:r>
                <a:r>
                  <a:rPr lang="ko-KR" altLang="en-US" sz="1800" dirty="0"/>
                  <a:t> </a:t>
                </a:r>
                <a:r>
                  <a:rPr lang="ko-KR" sz="1800" dirty="0"/>
                  <a:t>아키텍처 구성도</a:t>
                </a:r>
                <a:endParaRPr sz="1800" dirty="0"/>
              </a:p>
              <a:p>
                <a:pPr marL="114300" lvl="0" algn="l" rtl="0">
                  <a:spcBef>
                    <a:spcPts val="0"/>
                  </a:spcBef>
                  <a:spcAft>
                    <a:spcPts val="0"/>
                  </a:spcAft>
                  <a:buSzPts val="1800"/>
                </a:pPr>
                <a:r>
                  <a:rPr lang="en-US" altLang="ko-KR" sz="1800" dirty="0">
                    <a:solidFill>
                      <a:schemeClr val="dk1"/>
                    </a:solidFill>
                  </a:rPr>
                  <a:t>-</a:t>
                </a:r>
                <a:r>
                  <a:rPr lang="ko-KR" altLang="en-US" sz="1800" dirty="0">
                    <a:solidFill>
                      <a:schemeClr val="dk1"/>
                    </a:solidFill>
                  </a:rPr>
                  <a:t> </a:t>
                </a:r>
                <a:r>
                  <a:rPr lang="ko-KR" sz="1800" dirty="0">
                    <a:solidFill>
                      <a:schemeClr val="dk1"/>
                    </a:solidFill>
                  </a:rPr>
                  <a:t>구현 세부 기능</a:t>
                </a:r>
                <a:endParaRPr sz="1800" dirty="0"/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" name="Google Shape;50;p7"/>
            <p:cNvGrpSpPr/>
            <p:nvPr/>
          </p:nvGrpSpPr>
          <p:grpSpPr>
            <a:xfrm>
              <a:off x="6477957" y="2307290"/>
              <a:ext cx="2201545" cy="3175310"/>
              <a:chOff x="6366736" y="2307290"/>
              <a:chExt cx="2201545" cy="3175310"/>
            </a:xfrm>
          </p:grpSpPr>
          <p:grpSp>
            <p:nvGrpSpPr>
              <p:cNvPr id="51" name="Google Shape;51;p7"/>
              <p:cNvGrpSpPr/>
              <p:nvPr/>
            </p:nvGrpSpPr>
            <p:grpSpPr>
              <a:xfrm>
                <a:off x="6366736" y="2307290"/>
                <a:ext cx="2201545" cy="2016924"/>
                <a:chOff x="4916937" y="1873482"/>
                <a:chExt cx="1651200" cy="1512731"/>
              </a:xfrm>
            </p:grpSpPr>
            <p:sp>
              <p:nvSpPr>
                <p:cNvPr id="52" name="Google Shape;52;p7"/>
                <p:cNvSpPr txBox="1"/>
                <p:nvPr/>
              </p:nvSpPr>
              <p:spPr>
                <a:xfrm>
                  <a:off x="4988037" y="1873482"/>
                  <a:ext cx="1509000" cy="1396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500"/>
                    <a:buFont typeface="Arial"/>
                    <a:buNone/>
                  </a:pPr>
                  <a:r>
                    <a:rPr lang="ko-KR" sz="11500" b="1" i="0" u="none" strike="noStrike" cap="none">
                      <a:solidFill>
                        <a:srgbClr val="00002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03</a:t>
                  </a:r>
                  <a:endParaRPr sz="11500" b="1" i="0" u="none" strike="noStrike" cap="none">
                    <a:solidFill>
                      <a:srgbClr val="00002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" name="Google Shape;53;p7"/>
                <p:cNvSpPr/>
                <p:nvPr/>
              </p:nvSpPr>
              <p:spPr>
                <a:xfrm>
                  <a:off x="4916937" y="3033713"/>
                  <a:ext cx="1651200" cy="352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rPr lang="ko-KR" sz="1900" b="1">
                      <a:solidFill>
                        <a:srgbClr val="00002F"/>
                      </a:solidFill>
                    </a:rPr>
                    <a:t>성능 및 기대 효과</a:t>
                  </a:r>
                  <a:endParaRPr sz="15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4" name="Google Shape;54;p7"/>
              <p:cNvSpPr txBox="1"/>
              <p:nvPr/>
            </p:nvSpPr>
            <p:spPr>
              <a:xfrm>
                <a:off x="6592027" y="4412800"/>
                <a:ext cx="1750961" cy="1069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14300"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</a:pPr>
                <a:r>
                  <a:rPr lang="en-US" altLang="ko-KR" sz="1800" dirty="0"/>
                  <a:t>-</a:t>
                </a:r>
                <a:r>
                  <a:rPr lang="ko-KR" altLang="en-US" sz="1800" dirty="0"/>
                  <a:t> </a:t>
                </a:r>
                <a:r>
                  <a:rPr lang="ko-KR" sz="1800" dirty="0"/>
                  <a:t>성능 평가</a:t>
                </a:r>
                <a:endParaRPr sz="1800" dirty="0"/>
              </a:p>
              <a:p>
                <a:pPr marL="114300"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</a:pPr>
                <a:r>
                  <a:rPr lang="en-US" altLang="ko-KR" sz="1800" dirty="0"/>
                  <a:t>-</a:t>
                </a:r>
                <a:r>
                  <a:rPr lang="ko-KR" altLang="en-US" sz="1800" dirty="0"/>
                  <a:t> </a:t>
                </a:r>
                <a:r>
                  <a:rPr lang="ko-KR" sz="1800" dirty="0"/>
                  <a:t>기대 효과</a:t>
                </a:r>
                <a:endParaRPr sz="1800" dirty="0"/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1"/>
          <p:cNvSpPr txBox="1"/>
          <p:nvPr/>
        </p:nvSpPr>
        <p:spPr>
          <a:xfrm>
            <a:off x="4000500" y="2472867"/>
            <a:ext cx="1129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ko-KR" sz="4400" b="0" i="0" u="none" strike="noStrike" cap="non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4400" b="0" i="0" u="none" strike="noStrike" cap="non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1"/>
          <p:cNvSpPr/>
          <p:nvPr/>
        </p:nvSpPr>
        <p:spPr>
          <a:xfrm>
            <a:off x="4000499" y="3169741"/>
            <a:ext cx="4200000" cy="473100"/>
          </a:xfrm>
          <a:prstGeom prst="rect">
            <a:avLst/>
          </a:prstGeom>
          <a:solidFill>
            <a:srgbClr val="8DBABD"/>
          </a:solidFill>
          <a:ln w="12700" cap="flat" cmpd="sng">
            <a:solidFill>
              <a:srgbClr val="8DBAB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-KR"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데모 영상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0" name="Google Shape;370;p32"/>
          <p:cNvCxnSpPr/>
          <p:nvPr/>
        </p:nvCxnSpPr>
        <p:spPr>
          <a:xfrm>
            <a:off x="1026521" y="989148"/>
            <a:ext cx="2160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1" name="Google Shape;371;p32"/>
          <p:cNvSpPr txBox="1"/>
          <p:nvPr/>
        </p:nvSpPr>
        <p:spPr>
          <a:xfrm>
            <a:off x="455532" y="498947"/>
            <a:ext cx="614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04.</a:t>
            </a:r>
            <a:endParaRPr sz="2400" b="0" i="0" u="none" strike="noStrike" cap="non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32"/>
          <p:cNvSpPr txBox="1"/>
          <p:nvPr/>
        </p:nvSpPr>
        <p:spPr>
          <a:xfrm>
            <a:off x="1026521" y="437393"/>
            <a:ext cx="50697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 b="0" i="0" u="none" strike="noStrike" cap="non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데모 영상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데모영상" descr="데모영상">
            <a:hlinkClick r:id="" action="ppaction://media"/>
            <a:extLst>
              <a:ext uri="{FF2B5EF4-FFF2-40B4-BE49-F238E27FC236}">
                <a16:creationId xmlns:a16="http://schemas.microsoft.com/office/drawing/2014/main" id="{88A1EFA1-4019-5049-BE3C-F3EB1D8A59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9932" y="1128712"/>
            <a:ext cx="10185400" cy="572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3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5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378;p33"/>
          <p:cNvGrpSpPr/>
          <p:nvPr/>
        </p:nvGrpSpPr>
        <p:grpSpPr>
          <a:xfrm>
            <a:off x="3542773" y="1356399"/>
            <a:ext cx="5106272" cy="4145027"/>
            <a:chOff x="2775923" y="1017325"/>
            <a:chExt cx="3829800" cy="3108848"/>
          </a:xfrm>
        </p:grpSpPr>
        <p:sp>
          <p:nvSpPr>
            <p:cNvPr id="379" name="Google Shape;379;p33"/>
            <p:cNvSpPr txBox="1"/>
            <p:nvPr/>
          </p:nvSpPr>
          <p:spPr>
            <a:xfrm>
              <a:off x="2775923" y="2979474"/>
              <a:ext cx="3829800" cy="90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200"/>
                <a:buFont typeface="Arial"/>
                <a:buNone/>
              </a:pPr>
              <a:r>
                <a:rPr lang="ko-KR" sz="7200" b="0" i="0" u="none" strike="noStrike" cap="none">
                  <a:solidFill>
                    <a:srgbClr val="00002F"/>
                  </a:solidFill>
                  <a:latin typeface="Arial"/>
                  <a:ea typeface="Arial"/>
                  <a:cs typeface="Arial"/>
                  <a:sym typeface="Arial"/>
                </a:rPr>
                <a:t>Thank you</a:t>
              </a:r>
              <a:endParaRPr sz="7200" b="0" i="0" u="none" strike="noStrike" cap="non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33"/>
            <p:cNvSpPr/>
            <p:nvPr/>
          </p:nvSpPr>
          <p:spPr>
            <a:xfrm>
              <a:off x="3115774" y="3832773"/>
              <a:ext cx="3150000" cy="293400"/>
            </a:xfrm>
            <a:prstGeom prst="rect">
              <a:avLst/>
            </a:prstGeom>
            <a:solidFill>
              <a:srgbClr val="8DBABD"/>
            </a:solidFill>
            <a:ln w="12700" cap="flat" cmpd="sng">
              <a:solidFill>
                <a:srgbClr val="8DBAB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Q&amp;A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1" name="Google Shape;381;p3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686199" y="1017325"/>
              <a:ext cx="2009150" cy="2009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/>
        </p:nvSpPr>
        <p:spPr>
          <a:xfrm>
            <a:off x="4000500" y="2472873"/>
            <a:ext cx="4200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ko-KR" sz="4400" b="0" i="0" u="none" strike="noStrike" cap="non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4400" b="0" i="0" u="none" strike="noStrike" cap="non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8"/>
          <p:cNvSpPr/>
          <p:nvPr/>
        </p:nvSpPr>
        <p:spPr>
          <a:xfrm>
            <a:off x="4000499" y="3169741"/>
            <a:ext cx="4200000" cy="473100"/>
          </a:xfrm>
          <a:prstGeom prst="rect">
            <a:avLst/>
          </a:prstGeom>
          <a:solidFill>
            <a:srgbClr val="8DBABD"/>
          </a:solidFill>
          <a:ln w="12700" cap="flat" cmpd="sng">
            <a:solidFill>
              <a:srgbClr val="8DBAB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-KR"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개요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9932" y="1639885"/>
            <a:ext cx="6027267" cy="447183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6" name="Google Shape;66;p9"/>
          <p:cNvSpPr txBox="1"/>
          <p:nvPr/>
        </p:nvSpPr>
        <p:spPr>
          <a:xfrm>
            <a:off x="7221185" y="2729316"/>
            <a:ext cx="4718400" cy="16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altLang="ko-KR" sz="5000" b="1" dirty="0">
                <a:solidFill>
                  <a:schemeClr val="accent1"/>
                </a:solidFill>
                <a:latin typeface="+mj-ea"/>
                <a:ea typeface="+mj-ea"/>
                <a:cs typeface="Malgun Gothic"/>
                <a:sym typeface="Malgun Gothic"/>
              </a:rPr>
              <a:t>Q.</a:t>
            </a:r>
            <a:r>
              <a:rPr lang="ko-KR" sz="2100" b="1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Malgun Gothic"/>
                <a:sym typeface="Malgun Gothic"/>
              </a:rPr>
              <a:t>비대면 수업이 효과적인가?</a:t>
            </a:r>
            <a:endParaRPr sz="2100" b="1" i="0" u="none" strike="noStrike" cap="none" dirty="0">
              <a:solidFill>
                <a:srgbClr val="000000"/>
              </a:solidFill>
              <a:latin typeface="+mj-ea"/>
              <a:ea typeface="+mj-ea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altLang="en-US" sz="2100" b="0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Malgun Gothic"/>
                <a:sym typeface="Malgun Gothic"/>
              </a:rPr>
              <a:t> </a:t>
            </a:r>
            <a:r>
              <a:rPr lang="ko-KR" sz="2100" b="0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Malgun Gothic"/>
                <a:sym typeface="Malgun Gothic"/>
              </a:rPr>
              <a:t>교수 33%</a:t>
            </a:r>
            <a:r>
              <a:rPr lang="en-US" altLang="ko-KR" sz="2100" b="0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Malgun Gothic"/>
                <a:sym typeface="Malgun Gothic"/>
              </a:rPr>
              <a:t>,</a:t>
            </a:r>
            <a:r>
              <a:rPr lang="ko-KR" altLang="en-US" sz="2100" b="0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Malgun Gothic"/>
                <a:sym typeface="Malgun Gothic"/>
              </a:rPr>
              <a:t> </a:t>
            </a:r>
            <a:r>
              <a:rPr lang="ko-KR" sz="2100" b="0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Malgun Gothic"/>
                <a:sym typeface="Malgun Gothic"/>
              </a:rPr>
              <a:t>학생 25%만 만족</a:t>
            </a:r>
            <a:endParaRPr sz="2100" b="0" i="0" u="none" strike="noStrike" cap="none" dirty="0">
              <a:solidFill>
                <a:srgbClr val="000000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67" name="Google Shape;67;p9"/>
          <p:cNvSpPr txBox="1"/>
          <p:nvPr/>
        </p:nvSpPr>
        <p:spPr>
          <a:xfrm>
            <a:off x="7221185" y="4441319"/>
            <a:ext cx="4718400" cy="16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2100"/>
            </a:pPr>
            <a:r>
              <a:rPr lang="en-US" altLang="ko-KR" sz="5000" b="1" dirty="0">
                <a:solidFill>
                  <a:schemeClr val="accent1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Malgun Gothic"/>
                <a:sym typeface="Malgun Gothic"/>
              </a:rPr>
              <a:t>Q.</a:t>
            </a:r>
            <a:r>
              <a:rPr lang="ko-KR" sz="2100" b="1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Malgun Gothic"/>
                <a:sym typeface="Malgun Gothic"/>
              </a:rPr>
              <a:t>비대면 수업의 문제점</a:t>
            </a:r>
            <a:r>
              <a:rPr lang="ko-KR" altLang="en-US" sz="2100" b="1" dirty="0">
                <a:latin typeface="+mj-ea"/>
                <a:ea typeface="+mj-ea"/>
                <a:cs typeface="Malgun Gothic"/>
                <a:sym typeface="Malgun Gothic"/>
              </a:rPr>
              <a:t>은</a:t>
            </a:r>
            <a:r>
              <a:rPr lang="ko-KR" sz="2100" b="1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Malgun Gothic"/>
                <a:sym typeface="Malgun Gothic"/>
              </a:rPr>
              <a:t>?</a:t>
            </a:r>
            <a:endParaRPr sz="2100" b="1" i="0" u="none" strike="noStrike" cap="none" dirty="0">
              <a:solidFill>
                <a:srgbClr val="000000"/>
              </a:solidFill>
              <a:latin typeface="+mj-ea"/>
              <a:ea typeface="+mj-ea"/>
              <a:cs typeface="Malgun Gothic"/>
              <a:sym typeface="Malgun Gothic"/>
            </a:endParaRPr>
          </a:p>
          <a:p>
            <a:pPr>
              <a:buSzPts val="2100"/>
            </a:pPr>
            <a:r>
              <a:rPr lang="ko-KR" altLang="en-US" sz="2100" dirty="0">
                <a:latin typeface="+mj-ea"/>
                <a:cs typeface="Malgun Gothic"/>
                <a:sym typeface="Malgun Gothic"/>
              </a:rPr>
              <a:t> 교수 </a:t>
            </a:r>
            <a:r>
              <a:rPr lang="en-US" altLang="ko-KR" sz="2100" dirty="0">
                <a:latin typeface="+mj-ea"/>
                <a:cs typeface="Malgun Gothic"/>
                <a:sym typeface="Malgun Gothic"/>
              </a:rPr>
              <a:t>: </a:t>
            </a:r>
            <a:r>
              <a:rPr lang="ko-KR" altLang="en-US" sz="2100" dirty="0">
                <a:latin typeface="+mj-ea"/>
                <a:cs typeface="Malgun Gothic"/>
                <a:sym typeface="Malgun Gothic"/>
              </a:rPr>
              <a:t>학생의 이해도 파악이 어려움</a:t>
            </a:r>
            <a:endParaRPr lang="en-US" altLang="ko-KR" sz="2100" b="0" i="0" u="none" strike="noStrike" cap="none" dirty="0">
              <a:solidFill>
                <a:srgbClr val="000000"/>
              </a:solidFill>
              <a:latin typeface="+mj-ea"/>
              <a:ea typeface="+mj-ea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altLang="en-US" sz="2100" b="0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Malgun Gothic"/>
                <a:sym typeface="Malgun Gothic"/>
              </a:rPr>
              <a:t> </a:t>
            </a:r>
            <a:r>
              <a:rPr lang="ko-KR" sz="2100" b="0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Malgun Gothic"/>
                <a:sym typeface="Malgun Gothic"/>
              </a:rPr>
              <a:t>학생 : 쉽게 질문하기 어려움</a:t>
            </a:r>
            <a:endParaRPr sz="2100" b="0" i="0" u="none" strike="noStrike" cap="none" dirty="0">
              <a:solidFill>
                <a:srgbClr val="000000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cxnSp>
        <p:nvCxnSpPr>
          <p:cNvPr id="68" name="Google Shape;68;p9"/>
          <p:cNvCxnSpPr/>
          <p:nvPr/>
        </p:nvCxnSpPr>
        <p:spPr>
          <a:xfrm>
            <a:off x="1026521" y="989148"/>
            <a:ext cx="2160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9" name="Google Shape;69;p9"/>
          <p:cNvSpPr txBox="1"/>
          <p:nvPr/>
        </p:nvSpPr>
        <p:spPr>
          <a:xfrm>
            <a:off x="1026521" y="437393"/>
            <a:ext cx="50697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 dirty="0">
                <a:solidFill>
                  <a:srgbClr val="00002F"/>
                </a:solidFill>
                <a:latin typeface="+mj-ea"/>
                <a:ea typeface="+mj-ea"/>
              </a:rPr>
              <a:t>개요</a:t>
            </a:r>
            <a:endParaRPr sz="1500" b="0" i="0" u="none" strike="noStrike" cap="none" dirty="0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70" name="Google Shape;70;p9"/>
          <p:cNvSpPr txBox="1"/>
          <p:nvPr/>
        </p:nvSpPr>
        <p:spPr>
          <a:xfrm>
            <a:off x="455532" y="498947"/>
            <a:ext cx="614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2400">
                <a:solidFill>
                  <a:srgbClr val="00002F"/>
                </a:solidFill>
              </a:rPr>
              <a:t>1</a:t>
            </a:r>
            <a:r>
              <a:rPr lang="ko-KR" sz="2400" b="0" i="0" u="none" strike="noStrike" cap="non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400" b="0" i="0" u="none" strike="noStrike" cap="non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9"/>
          <p:cNvSpPr txBox="1"/>
          <p:nvPr/>
        </p:nvSpPr>
        <p:spPr>
          <a:xfrm>
            <a:off x="1026521" y="1006797"/>
            <a:ext cx="50697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9"/>
          <p:cNvSpPr txBox="1"/>
          <p:nvPr/>
        </p:nvSpPr>
        <p:spPr>
          <a:xfrm>
            <a:off x="1026521" y="1006797"/>
            <a:ext cx="50697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9"/>
          <p:cNvSpPr txBox="1"/>
          <p:nvPr/>
        </p:nvSpPr>
        <p:spPr>
          <a:xfrm>
            <a:off x="1026521" y="1006797"/>
            <a:ext cx="50697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-KR" sz="1800" dirty="0">
                <a:solidFill>
                  <a:schemeClr val="dk1"/>
                </a:solidFill>
                <a:latin typeface="+mj-ea"/>
                <a:ea typeface="+mj-ea"/>
              </a:rPr>
              <a:t>개발 배경</a:t>
            </a:r>
            <a:endParaRPr sz="1900" dirty="0">
              <a:solidFill>
                <a:srgbClr val="00002F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7000" y="1539500"/>
            <a:ext cx="7194466" cy="4449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79" name="Google Shape;79;p10"/>
          <p:cNvCxnSpPr/>
          <p:nvPr/>
        </p:nvCxnSpPr>
        <p:spPr>
          <a:xfrm>
            <a:off x="1026521" y="989148"/>
            <a:ext cx="2160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0" name="Google Shape;80;p10"/>
          <p:cNvSpPr txBox="1"/>
          <p:nvPr/>
        </p:nvSpPr>
        <p:spPr>
          <a:xfrm>
            <a:off x="1026521" y="437393"/>
            <a:ext cx="50697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>
                <a:solidFill>
                  <a:srgbClr val="00002F"/>
                </a:solidFill>
                <a:latin typeface="+mj-ea"/>
                <a:ea typeface="+mj-ea"/>
              </a:rPr>
              <a:t>개요</a:t>
            </a:r>
            <a:endParaRPr sz="1500" b="0" i="0" u="none" strike="noStrike" cap="none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81" name="Google Shape;81;p10"/>
          <p:cNvSpPr txBox="1"/>
          <p:nvPr/>
        </p:nvSpPr>
        <p:spPr>
          <a:xfrm>
            <a:off x="455532" y="498947"/>
            <a:ext cx="614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2400">
                <a:solidFill>
                  <a:srgbClr val="00002F"/>
                </a:solidFill>
              </a:rPr>
              <a:t>1</a:t>
            </a:r>
            <a:r>
              <a:rPr lang="ko-KR" sz="2400" b="0" i="0" u="none" strike="noStrike" cap="non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400" b="0" i="0" u="none" strike="noStrike" cap="non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0"/>
          <p:cNvSpPr txBox="1"/>
          <p:nvPr/>
        </p:nvSpPr>
        <p:spPr>
          <a:xfrm>
            <a:off x="1026521" y="1006797"/>
            <a:ext cx="50697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0"/>
          <p:cNvSpPr txBox="1"/>
          <p:nvPr/>
        </p:nvSpPr>
        <p:spPr>
          <a:xfrm>
            <a:off x="1026521" y="1006797"/>
            <a:ext cx="50697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0"/>
          <p:cNvSpPr txBox="1"/>
          <p:nvPr/>
        </p:nvSpPr>
        <p:spPr>
          <a:xfrm>
            <a:off x="1026521" y="1006797"/>
            <a:ext cx="50697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2F"/>
                </a:solidFill>
                <a:latin typeface="+mj-ea"/>
                <a:ea typeface="+mj-ea"/>
              </a:rPr>
              <a:t>2.   목표 시스템</a:t>
            </a:r>
            <a:endParaRPr sz="1900">
              <a:solidFill>
                <a:srgbClr val="00002F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07;p12">
            <a:extLst>
              <a:ext uri="{FF2B5EF4-FFF2-40B4-BE49-F238E27FC236}">
                <a16:creationId xmlns:a16="http://schemas.microsoft.com/office/drawing/2014/main" id="{9BC9C9EE-E558-8C41-A2D0-E1EEA51CF3B1}"/>
              </a:ext>
            </a:extLst>
          </p:cNvPr>
          <p:cNvSpPr/>
          <p:nvPr/>
        </p:nvSpPr>
        <p:spPr>
          <a:xfrm>
            <a:off x="8140112" y="2245140"/>
            <a:ext cx="3240000" cy="3240000"/>
          </a:xfrm>
          <a:prstGeom prst="ellipse">
            <a:avLst/>
          </a:prstGeom>
          <a:solidFill>
            <a:srgbClr val="5B9BD5">
              <a:alpha val="50980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1"/>
          <p:cNvSpPr/>
          <p:nvPr/>
        </p:nvSpPr>
        <p:spPr>
          <a:xfrm>
            <a:off x="5509041" y="3080053"/>
            <a:ext cx="1952700" cy="1570500"/>
          </a:xfrm>
          <a:prstGeom prst="rightArrow">
            <a:avLst>
              <a:gd name="adj1" fmla="val 64853"/>
              <a:gd name="adj2" fmla="val 50000"/>
            </a:avLst>
          </a:prstGeom>
          <a:solidFill>
            <a:schemeClr val="accent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1"/>
          <p:cNvSpPr txBox="1"/>
          <p:nvPr/>
        </p:nvSpPr>
        <p:spPr>
          <a:xfrm>
            <a:off x="5809435" y="3565119"/>
            <a:ext cx="927696" cy="624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>
              <a:buSzPts val="2100"/>
            </a:pPr>
            <a:r>
              <a:rPr lang="ko-KR" altLang="en-US" sz="2500" b="1" dirty="0">
                <a:solidFill>
                  <a:schemeClr val="dk1"/>
                </a:solidFill>
                <a:latin typeface="+mj-ea"/>
              </a:rPr>
              <a:t>개선</a:t>
            </a:r>
            <a:endParaRPr sz="2500" b="1" i="0" u="none" strike="noStrike" cap="none" dirty="0">
              <a:solidFill>
                <a:schemeClr val="tx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Google Shape;92;p11"/>
          <p:cNvSpPr txBox="1"/>
          <p:nvPr/>
        </p:nvSpPr>
        <p:spPr>
          <a:xfrm>
            <a:off x="8129462" y="2797628"/>
            <a:ext cx="3261300" cy="21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미해결 질문과 답 </a:t>
            </a:r>
            <a:endParaRPr sz="2000" b="1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셋을 통해</a:t>
            </a:r>
            <a:endParaRPr lang="en-US" altLang="ko-KR" sz="20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000" b="1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ko-KR" sz="3300" b="1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점진적 학습이</a:t>
            </a:r>
            <a:endParaRPr sz="3300" b="1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ko-KR" sz="3300" b="1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가능한 챗봇</a:t>
            </a:r>
            <a:endParaRPr sz="3300" b="1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EBBE0D5-47F5-FD4B-AB46-F6BF6D20CB4A}"/>
              </a:ext>
            </a:extLst>
          </p:cNvPr>
          <p:cNvGrpSpPr/>
          <p:nvPr/>
        </p:nvGrpSpPr>
        <p:grpSpPr>
          <a:xfrm>
            <a:off x="885901" y="2692226"/>
            <a:ext cx="4142357" cy="2365703"/>
            <a:chOff x="885901" y="2734813"/>
            <a:chExt cx="4142357" cy="2365703"/>
          </a:xfrm>
        </p:grpSpPr>
        <p:pic>
          <p:nvPicPr>
            <p:cNvPr id="94" name="Google Shape;94;p1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85901" y="2734813"/>
              <a:ext cx="4142357" cy="1109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Google Shape;95;p11"/>
            <p:cNvSpPr txBox="1"/>
            <p:nvPr/>
          </p:nvSpPr>
          <p:spPr>
            <a:xfrm>
              <a:off x="947122" y="3991121"/>
              <a:ext cx="4019915" cy="11093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ko-KR" sz="2700" b="1" i="0" u="none" strike="noStrike" cap="none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규칙기반 챗봇</a:t>
              </a:r>
              <a:endParaRPr lang="en-US" altLang="ko-KR" sz="2700" b="1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>
                <a:buSzPts val="2700"/>
              </a:pPr>
              <a:r>
                <a:rPr lang="ko-KR" altLang="en-US" sz="1800" b="1" dirty="0">
                  <a:solidFill>
                    <a:schemeClr val="tx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</a:t>
              </a:r>
              <a:r>
                <a:rPr lang="en-US" altLang="ko-KR" sz="1800" b="1" dirty="0">
                  <a:solidFill>
                    <a:schemeClr val="tx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:</a:t>
              </a:r>
              <a:r>
                <a:rPr lang="ko-KR" altLang="en-US" sz="1800" b="1" dirty="0">
                  <a:solidFill>
                    <a:schemeClr val="tx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자동 확장 항목 옵션 제공 </a:t>
              </a:r>
              <a:r>
                <a:rPr lang="en" altLang="ko-KR" sz="2400" b="1" dirty="0">
                  <a:solidFill>
                    <a:srgbClr val="C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lang="en" altLang="ko-Kore-KR" sz="2400" b="1" dirty="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97" name="Google Shape;97;p11"/>
          <p:cNvCxnSpPr/>
          <p:nvPr/>
        </p:nvCxnSpPr>
        <p:spPr>
          <a:xfrm>
            <a:off x="1026521" y="989148"/>
            <a:ext cx="2160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8" name="Google Shape;98;p11"/>
          <p:cNvSpPr txBox="1"/>
          <p:nvPr/>
        </p:nvSpPr>
        <p:spPr>
          <a:xfrm>
            <a:off x="1026521" y="437393"/>
            <a:ext cx="50697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>
                <a:solidFill>
                  <a:srgbClr val="00002F"/>
                </a:solidFill>
                <a:latin typeface="+mj-ea"/>
                <a:ea typeface="+mj-ea"/>
              </a:rPr>
              <a:t>개요</a:t>
            </a:r>
            <a:endParaRPr sz="1500" b="0" i="0" u="none" strike="noStrike" cap="none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9" name="Google Shape;99;p11"/>
          <p:cNvSpPr txBox="1"/>
          <p:nvPr/>
        </p:nvSpPr>
        <p:spPr>
          <a:xfrm>
            <a:off x="455532" y="498947"/>
            <a:ext cx="614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2400">
                <a:solidFill>
                  <a:srgbClr val="00002F"/>
                </a:solidFill>
              </a:rPr>
              <a:t>1</a:t>
            </a:r>
            <a:r>
              <a:rPr lang="ko-KR" sz="2400" b="0" i="0" u="none" strike="noStrike" cap="non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400" b="0" i="0" u="none" strike="noStrike" cap="non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1"/>
          <p:cNvSpPr txBox="1"/>
          <p:nvPr/>
        </p:nvSpPr>
        <p:spPr>
          <a:xfrm>
            <a:off x="1026521" y="1006797"/>
            <a:ext cx="50697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1"/>
          <p:cNvSpPr txBox="1"/>
          <p:nvPr/>
        </p:nvSpPr>
        <p:spPr>
          <a:xfrm>
            <a:off x="1026521" y="1006797"/>
            <a:ext cx="50697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1"/>
          <p:cNvSpPr txBox="1"/>
          <p:nvPr/>
        </p:nvSpPr>
        <p:spPr>
          <a:xfrm>
            <a:off x="1026521" y="1006797"/>
            <a:ext cx="50697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dirty="0">
                <a:solidFill>
                  <a:srgbClr val="00002F"/>
                </a:solidFill>
                <a:latin typeface="+mj-ea"/>
                <a:ea typeface="+mj-ea"/>
              </a:rPr>
              <a:t>2.   목표 시스템</a:t>
            </a:r>
            <a:endParaRPr sz="1900" dirty="0">
              <a:solidFill>
                <a:srgbClr val="00002F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2"/>
          <p:cNvSpPr/>
          <p:nvPr/>
        </p:nvSpPr>
        <p:spPr>
          <a:xfrm>
            <a:off x="8199847" y="2575637"/>
            <a:ext cx="2829338" cy="2791809"/>
          </a:xfrm>
          <a:prstGeom prst="ellipse">
            <a:avLst/>
          </a:prstGeom>
          <a:solidFill>
            <a:srgbClr val="5B9BD5">
              <a:alpha val="50980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2"/>
          <p:cNvSpPr/>
          <p:nvPr/>
        </p:nvSpPr>
        <p:spPr>
          <a:xfrm>
            <a:off x="826936" y="1591497"/>
            <a:ext cx="4219500" cy="4760090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2"/>
          <p:cNvSpPr txBox="1"/>
          <p:nvPr/>
        </p:nvSpPr>
        <p:spPr>
          <a:xfrm>
            <a:off x="1369081" y="1852097"/>
            <a:ext cx="3135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ko-KR" sz="2700" b="1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질문 횟수 + 종류</a:t>
            </a:r>
            <a:endParaRPr sz="1900" b="1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" name="Google Shape;111;p12"/>
          <p:cNvSpPr txBox="1"/>
          <p:nvPr/>
        </p:nvSpPr>
        <p:spPr>
          <a:xfrm>
            <a:off x="8061718" y="3100149"/>
            <a:ext cx="3105597" cy="1774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ko-KR" sz="3300" b="1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학생의 </a:t>
            </a:r>
            <a:endParaRPr sz="3300" b="1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ko-KR" sz="3300" b="1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학습 참여도 </a:t>
            </a:r>
            <a:endParaRPr lang="en-US" altLang="ko-KR" sz="3300" b="1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ko-KR" sz="3300" b="1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파악</a:t>
            </a:r>
            <a:endParaRPr sz="3300" b="1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2" name="Google Shape;112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5181" y="2637153"/>
            <a:ext cx="2323000" cy="3395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p12"/>
          <p:cNvCxnSpPr/>
          <p:nvPr/>
        </p:nvCxnSpPr>
        <p:spPr>
          <a:xfrm>
            <a:off x="1026521" y="989148"/>
            <a:ext cx="2160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5" name="Google Shape;115;p12"/>
          <p:cNvSpPr txBox="1"/>
          <p:nvPr/>
        </p:nvSpPr>
        <p:spPr>
          <a:xfrm>
            <a:off x="1026521" y="437393"/>
            <a:ext cx="50697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>
                <a:solidFill>
                  <a:srgbClr val="00002F"/>
                </a:solidFill>
                <a:latin typeface="+mj-ea"/>
                <a:ea typeface="+mj-ea"/>
              </a:rPr>
              <a:t>개요</a:t>
            </a:r>
            <a:endParaRPr sz="1500" b="0" i="0" u="none" strike="noStrike" cap="none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116" name="Google Shape;116;p12"/>
          <p:cNvSpPr txBox="1"/>
          <p:nvPr/>
        </p:nvSpPr>
        <p:spPr>
          <a:xfrm>
            <a:off x="455532" y="498947"/>
            <a:ext cx="614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2400">
                <a:solidFill>
                  <a:srgbClr val="00002F"/>
                </a:solidFill>
              </a:rPr>
              <a:t>1</a:t>
            </a:r>
            <a:r>
              <a:rPr lang="ko-KR" sz="2400" b="0" i="0" u="none" strike="noStrike" cap="non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400" b="0" i="0" u="none" strike="noStrike" cap="non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2"/>
          <p:cNvSpPr txBox="1"/>
          <p:nvPr/>
        </p:nvSpPr>
        <p:spPr>
          <a:xfrm>
            <a:off x="1026521" y="1006797"/>
            <a:ext cx="50697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2"/>
          <p:cNvSpPr txBox="1"/>
          <p:nvPr/>
        </p:nvSpPr>
        <p:spPr>
          <a:xfrm>
            <a:off x="1026521" y="1006797"/>
            <a:ext cx="50697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2"/>
          <p:cNvSpPr txBox="1"/>
          <p:nvPr/>
        </p:nvSpPr>
        <p:spPr>
          <a:xfrm>
            <a:off x="1026521" y="1006797"/>
            <a:ext cx="50697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dirty="0">
                <a:solidFill>
                  <a:srgbClr val="00002F"/>
                </a:solidFill>
                <a:latin typeface="+mj-ea"/>
                <a:ea typeface="+mj-ea"/>
              </a:rPr>
              <a:t>2.   목표 시스템</a:t>
            </a:r>
            <a:endParaRPr sz="1900" dirty="0">
              <a:solidFill>
                <a:srgbClr val="00002F"/>
              </a:solidFill>
              <a:latin typeface="+mj-ea"/>
              <a:ea typeface="+mj-ea"/>
            </a:endParaRPr>
          </a:p>
        </p:txBody>
      </p:sp>
      <p:sp>
        <p:nvSpPr>
          <p:cNvPr id="19" name="Google Shape;90;p11">
            <a:extLst>
              <a:ext uri="{FF2B5EF4-FFF2-40B4-BE49-F238E27FC236}">
                <a16:creationId xmlns:a16="http://schemas.microsoft.com/office/drawing/2014/main" id="{8D46DBAE-F654-BD4D-B37B-C5D71A59C89A}"/>
              </a:ext>
            </a:extLst>
          </p:cNvPr>
          <p:cNvSpPr/>
          <p:nvPr/>
        </p:nvSpPr>
        <p:spPr>
          <a:xfrm>
            <a:off x="5509041" y="3080053"/>
            <a:ext cx="1952700" cy="1570500"/>
          </a:xfrm>
          <a:prstGeom prst="rightArrow">
            <a:avLst>
              <a:gd name="adj1" fmla="val 64853"/>
              <a:gd name="adj2" fmla="val 50000"/>
            </a:avLst>
          </a:prstGeom>
          <a:solidFill>
            <a:schemeClr val="accent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91;p11">
            <a:extLst>
              <a:ext uri="{FF2B5EF4-FFF2-40B4-BE49-F238E27FC236}">
                <a16:creationId xmlns:a16="http://schemas.microsoft.com/office/drawing/2014/main" id="{79DDCD0C-F899-FD4A-8331-D7B8E7335811}"/>
              </a:ext>
            </a:extLst>
          </p:cNvPr>
          <p:cNvSpPr txBox="1"/>
          <p:nvPr/>
        </p:nvSpPr>
        <p:spPr>
          <a:xfrm>
            <a:off x="5542325" y="3435532"/>
            <a:ext cx="1760011" cy="859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>
              <a:buSzPts val="2100"/>
            </a:pPr>
            <a:r>
              <a:rPr lang="ko-KR" altLang="en-US" sz="2100" b="1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학습 참여도</a:t>
            </a:r>
            <a:endParaRPr lang="en-US" altLang="ko-KR" sz="2100" b="1" i="0" u="none" strike="noStrike" cap="none" dirty="0">
              <a:solidFill>
                <a:schemeClr val="dk1"/>
              </a:solidFill>
              <a:latin typeface="+mj-ea"/>
              <a:ea typeface="+mj-ea"/>
              <a:cs typeface="Malgun Gothic"/>
              <a:sym typeface="Malgun Gothic"/>
            </a:endParaRPr>
          </a:p>
          <a:p>
            <a:pPr lvl="0">
              <a:buSzPts val="2100"/>
            </a:pPr>
            <a:r>
              <a:rPr lang="ko-KR" altLang="en-US" sz="2100" b="1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수치화</a:t>
            </a:r>
            <a:endParaRPr sz="2100" b="1" i="0" u="none" strike="noStrike" cap="none" dirty="0">
              <a:solidFill>
                <a:schemeClr val="tx1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15" name="Google Shape;91;p11">
            <a:extLst>
              <a:ext uri="{FF2B5EF4-FFF2-40B4-BE49-F238E27FC236}">
                <a16:creationId xmlns:a16="http://schemas.microsoft.com/office/drawing/2014/main" id="{4774ECDB-E919-4416-8523-13CB572F2E59}"/>
              </a:ext>
            </a:extLst>
          </p:cNvPr>
          <p:cNvSpPr txBox="1"/>
          <p:nvPr/>
        </p:nvSpPr>
        <p:spPr>
          <a:xfrm>
            <a:off x="8640829" y="1864539"/>
            <a:ext cx="2388356" cy="711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>
              <a:buSzPts val="2100"/>
            </a:pPr>
            <a:r>
              <a:rPr lang="ko-KR" altLang="en-US" sz="2700" b="1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교수</a:t>
            </a:r>
            <a:r>
              <a:rPr lang="en-US" altLang="ko-KR" sz="2700" b="1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, </a:t>
            </a:r>
            <a:r>
              <a:rPr lang="ko-KR" altLang="en-US" sz="2700" b="1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조교</a:t>
            </a:r>
            <a:endParaRPr sz="2700" b="1" i="0" u="none" strike="noStrike" cap="none" dirty="0">
              <a:solidFill>
                <a:schemeClr val="tx1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3"/>
          <p:cNvSpPr txBox="1"/>
          <p:nvPr/>
        </p:nvSpPr>
        <p:spPr>
          <a:xfrm>
            <a:off x="4000500" y="2472873"/>
            <a:ext cx="4200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ko-KR" sz="4400" b="0" i="0" u="none" strike="noStrike" cap="non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4400" b="0" i="0" u="none" strike="noStrike" cap="non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3"/>
          <p:cNvSpPr/>
          <p:nvPr/>
        </p:nvSpPr>
        <p:spPr>
          <a:xfrm>
            <a:off x="4000499" y="3169741"/>
            <a:ext cx="4200000" cy="473100"/>
          </a:xfrm>
          <a:prstGeom prst="rect">
            <a:avLst/>
          </a:prstGeom>
          <a:solidFill>
            <a:srgbClr val="8DBABD"/>
          </a:solidFill>
          <a:ln w="12700" cap="flat" cmpd="sng">
            <a:solidFill>
              <a:srgbClr val="8DBAB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-KR" sz="1900">
                <a:solidFill>
                  <a:schemeClr val="lt1"/>
                </a:solidFill>
              </a:rPr>
              <a:t>구성 및 기능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8788" y="1584204"/>
            <a:ext cx="8554426" cy="47385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31" name="Google Shape;131;p14"/>
          <p:cNvCxnSpPr/>
          <p:nvPr/>
        </p:nvCxnSpPr>
        <p:spPr>
          <a:xfrm>
            <a:off x="1026521" y="989148"/>
            <a:ext cx="2160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2" name="Google Shape;132;p14"/>
          <p:cNvSpPr txBox="1"/>
          <p:nvPr/>
        </p:nvSpPr>
        <p:spPr>
          <a:xfrm>
            <a:off x="1026521" y="437393"/>
            <a:ext cx="50697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>
                <a:solidFill>
                  <a:srgbClr val="00002F"/>
                </a:solidFill>
                <a:latin typeface="+mj-ea"/>
                <a:ea typeface="+mj-ea"/>
              </a:rPr>
              <a:t>구성 및 기능</a:t>
            </a:r>
            <a:endParaRPr sz="1500" b="0" i="0" u="none" strike="noStrike" cap="none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133" name="Google Shape;133;p14"/>
          <p:cNvSpPr txBox="1"/>
          <p:nvPr/>
        </p:nvSpPr>
        <p:spPr>
          <a:xfrm>
            <a:off x="455532" y="498947"/>
            <a:ext cx="614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02.</a:t>
            </a:r>
            <a:endParaRPr sz="2400" b="0" i="0" u="none" strike="noStrike" cap="non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4"/>
          <p:cNvSpPr txBox="1"/>
          <p:nvPr/>
        </p:nvSpPr>
        <p:spPr>
          <a:xfrm>
            <a:off x="1026521" y="1006797"/>
            <a:ext cx="50697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4"/>
          <p:cNvSpPr txBox="1"/>
          <p:nvPr/>
        </p:nvSpPr>
        <p:spPr>
          <a:xfrm>
            <a:off x="1026521" y="1006797"/>
            <a:ext cx="50697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4"/>
          <p:cNvSpPr txBox="1"/>
          <p:nvPr/>
        </p:nvSpPr>
        <p:spPr>
          <a:xfrm>
            <a:off x="1026521" y="1006797"/>
            <a:ext cx="50697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-KR" sz="1800">
                <a:solidFill>
                  <a:schemeClr val="dk1"/>
                </a:solidFill>
                <a:latin typeface="+mj-ea"/>
                <a:ea typeface="+mj-ea"/>
              </a:rPr>
              <a:t>시스템 구성도</a:t>
            </a:r>
            <a:endParaRPr sz="1900">
              <a:solidFill>
                <a:srgbClr val="00002F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1350</Words>
  <Application>Microsoft Macintosh PowerPoint</Application>
  <PresentationFormat>와이드스크린</PresentationFormat>
  <Paragraphs>215</Paragraphs>
  <Slides>22</Slides>
  <Notes>22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맑은 고딕</vt:lpstr>
      <vt:lpstr>a옛날사진관2</vt:lpstr>
      <vt:lpstr>NEXON Lv2 Gothic Bold</vt:lpstr>
      <vt:lpstr>NEXON Lv2 Gothic</vt:lpstr>
      <vt:lpstr>Times New Roman</vt:lpstr>
      <vt:lpstr>맑은 고딕</vt:lpstr>
      <vt:lpstr>Calibri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kimyoungmi</cp:lastModifiedBy>
  <cp:revision>87</cp:revision>
  <dcterms:modified xsi:type="dcterms:W3CDTF">2020-12-09T07:18:07Z</dcterms:modified>
</cp:coreProperties>
</file>